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Default Extension="bin" ContentType="application/vnd.openxmlformats-officedocument.oleObject"/>
  <Override PartName="/ppt/notesSlides/notesSlide3.xml" ContentType="application/vnd.openxmlformats-officedocument.presentationml.notesSlide+xml"/>
  <Override PartName="/ppt/diagrams/quickStyle5.xml" ContentType="application/vnd.openxmlformats-officedocument.drawingml.diagramStyl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diagrams/data5.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colors6.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70"/>
  </p:notesMasterIdLst>
  <p:handoutMasterIdLst>
    <p:handoutMasterId r:id="rId71"/>
  </p:handoutMasterIdLst>
  <p:sldIdLst>
    <p:sldId id="576" r:id="rId2"/>
    <p:sldId id="477" r:id="rId3"/>
    <p:sldId id="478" r:id="rId4"/>
    <p:sldId id="393" r:id="rId5"/>
    <p:sldId id="392" r:id="rId6"/>
    <p:sldId id="518" r:id="rId7"/>
    <p:sldId id="474" r:id="rId8"/>
    <p:sldId id="577" r:id="rId9"/>
    <p:sldId id="472" r:id="rId10"/>
    <p:sldId id="364" r:id="rId11"/>
    <p:sldId id="427" r:id="rId12"/>
    <p:sldId id="408" r:id="rId13"/>
    <p:sldId id="512" r:id="rId14"/>
    <p:sldId id="513" r:id="rId15"/>
    <p:sldId id="574" r:id="rId16"/>
    <p:sldId id="403" r:id="rId17"/>
    <p:sldId id="369" r:id="rId18"/>
    <p:sldId id="370" r:id="rId19"/>
    <p:sldId id="485" r:id="rId20"/>
    <p:sldId id="288" r:id="rId21"/>
    <p:sldId id="259" r:id="rId22"/>
    <p:sldId id="564" r:id="rId23"/>
    <p:sldId id="258" r:id="rId24"/>
    <p:sldId id="563" r:id="rId25"/>
    <p:sldId id="504" r:id="rId26"/>
    <p:sldId id="525" r:id="rId27"/>
    <p:sldId id="371" r:id="rId28"/>
    <p:sldId id="523" r:id="rId29"/>
    <p:sldId id="524" r:id="rId30"/>
    <p:sldId id="451" r:id="rId31"/>
    <p:sldId id="496" r:id="rId32"/>
    <p:sldId id="415" r:id="rId33"/>
    <p:sldId id="296" r:id="rId34"/>
    <p:sldId id="265" r:id="rId35"/>
    <p:sldId id="376" r:id="rId36"/>
    <p:sldId id="378" r:id="rId37"/>
    <p:sldId id="546" r:id="rId38"/>
    <p:sldId id="547" r:id="rId39"/>
    <p:sldId id="548" r:id="rId40"/>
    <p:sldId id="549" r:id="rId41"/>
    <p:sldId id="526" r:id="rId42"/>
    <p:sldId id="533" r:id="rId43"/>
    <p:sldId id="537" r:id="rId44"/>
    <p:sldId id="536" r:id="rId45"/>
    <p:sldId id="538" r:id="rId46"/>
    <p:sldId id="539" r:id="rId47"/>
    <p:sldId id="540" r:id="rId48"/>
    <p:sldId id="542" r:id="rId49"/>
    <p:sldId id="505" r:id="rId50"/>
    <p:sldId id="565" r:id="rId51"/>
    <p:sldId id="566" r:id="rId52"/>
    <p:sldId id="557" r:id="rId53"/>
    <p:sldId id="489" r:id="rId54"/>
    <p:sldId id="519" r:id="rId55"/>
    <p:sldId id="482" r:id="rId56"/>
    <p:sldId id="488" r:id="rId57"/>
    <p:sldId id="520" r:id="rId58"/>
    <p:sldId id="503" r:id="rId59"/>
    <p:sldId id="575" r:id="rId60"/>
    <p:sldId id="570" r:id="rId61"/>
    <p:sldId id="571" r:id="rId62"/>
    <p:sldId id="572" r:id="rId63"/>
    <p:sldId id="495" r:id="rId64"/>
    <p:sldId id="567" r:id="rId65"/>
    <p:sldId id="555" r:id="rId66"/>
    <p:sldId id="558" r:id="rId67"/>
    <p:sldId id="559" r:id="rId68"/>
    <p:sldId id="391"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D34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99" autoAdjust="0"/>
    <p:restoredTop sz="93842" autoAdjust="0"/>
  </p:normalViewPr>
  <p:slideViewPr>
    <p:cSldViewPr snapToGrid="0">
      <p:cViewPr varScale="1">
        <p:scale>
          <a:sx n="82" d="100"/>
          <a:sy n="82" d="100"/>
        </p:scale>
        <p:origin x="-360" y="-84"/>
      </p:cViewPr>
      <p:guideLst>
        <p:guide orient="horz" pos="2160"/>
        <p:guide pos="3840"/>
      </p:guideLst>
    </p:cSldViewPr>
  </p:slideViewPr>
  <p:outlineViewPr>
    <p:cViewPr>
      <p:scale>
        <a:sx n="33" d="100"/>
        <a:sy n="33" d="100"/>
      </p:scale>
      <p:origin x="0" y="12749"/>
    </p:cViewPr>
  </p:outlin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7DF22-EC27-459E-9114-7E4996577877}"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17689AD6-1D45-421B-A818-E96E02930073}">
      <dgm:prSet phldrT="[Text]"/>
      <dgm:spPr/>
      <dgm:t>
        <a:bodyPr/>
        <a:lstStyle/>
        <a:p>
          <a:r>
            <a:rPr lang="en-US" b="1" dirty="0">
              <a:latin typeface="Times New Roman" panose="02020603050405020304" pitchFamily="18" charset="0"/>
              <a:cs typeface="Times New Roman" panose="02020603050405020304" pitchFamily="18" charset="0"/>
            </a:rPr>
            <a:t>Medical</a:t>
          </a:r>
          <a:r>
            <a:rPr lang="en-US" b="1" baseline="0" dirty="0">
              <a:latin typeface="Times New Roman" panose="02020603050405020304" pitchFamily="18" charset="0"/>
              <a:cs typeface="Times New Roman" panose="02020603050405020304" pitchFamily="18" charset="0"/>
            </a:rPr>
            <a:t> college &amp; Research Centre</a:t>
          </a:r>
          <a:endParaRPr lang="en-US" dirty="0"/>
        </a:p>
      </dgm:t>
    </dgm:pt>
    <dgm:pt modelId="{B3820CD5-C21A-46B0-BD86-8E63D117B057}" type="parTrans" cxnId="{A0219A49-4E33-4725-80D1-3302DF77FA9B}">
      <dgm:prSet/>
      <dgm:spPr/>
      <dgm:t>
        <a:bodyPr/>
        <a:lstStyle/>
        <a:p>
          <a:endParaRPr lang="en-US"/>
        </a:p>
      </dgm:t>
    </dgm:pt>
    <dgm:pt modelId="{2ED60541-9AB5-4CAD-8495-6B965FEC99F4}" type="sibTrans" cxnId="{A0219A49-4E33-4725-80D1-3302DF77FA9B}">
      <dgm:prSet/>
      <dgm:spPr/>
      <dgm:t>
        <a:bodyPr/>
        <a:lstStyle/>
        <a:p>
          <a:endParaRPr lang="en-US"/>
        </a:p>
      </dgm:t>
    </dgm:pt>
    <dgm:pt modelId="{EADD7577-0E3F-48F8-BD6F-EF5984970142}">
      <dgm:prSet phldrT="[Text]"/>
      <dgm:spPr/>
      <dgm:t>
        <a:bodyPr/>
        <a:lstStyle/>
        <a:p>
          <a:r>
            <a:rPr lang="en-US" b="1" i="0" u="none" strike="noStrike" dirty="0">
              <a:effectLst/>
              <a:latin typeface="Times New Roman" panose="02020603050405020304" pitchFamily="18" charset="0"/>
              <a:cs typeface="Times New Roman" panose="02020603050405020304" pitchFamily="18" charset="0"/>
            </a:rPr>
            <a:t>Dental</a:t>
          </a:r>
          <a:r>
            <a:rPr lang="en-US" b="1" i="0" u="none" strike="noStrike" baseline="0" dirty="0">
              <a:effectLst/>
              <a:latin typeface="Times New Roman" panose="02020603050405020304" pitchFamily="18" charset="0"/>
              <a:cs typeface="Times New Roman" panose="02020603050405020304" pitchFamily="18" charset="0"/>
            </a:rPr>
            <a:t> College &amp; Research Centre</a:t>
          </a:r>
          <a:endParaRPr lang="en-US" dirty="0"/>
        </a:p>
      </dgm:t>
    </dgm:pt>
    <dgm:pt modelId="{15BD78AF-C9DA-4018-9A1D-891C7F1D842D}" type="parTrans" cxnId="{88A7BF4C-D861-487E-B71E-BADBAF848984}">
      <dgm:prSet/>
      <dgm:spPr/>
      <dgm:t>
        <a:bodyPr/>
        <a:lstStyle/>
        <a:p>
          <a:endParaRPr lang="en-US"/>
        </a:p>
      </dgm:t>
    </dgm:pt>
    <dgm:pt modelId="{56ECA132-8C60-42DE-A9B7-C94B87BFD752}" type="sibTrans" cxnId="{88A7BF4C-D861-487E-B71E-BADBAF848984}">
      <dgm:prSet/>
      <dgm:spPr/>
      <dgm:t>
        <a:bodyPr/>
        <a:lstStyle/>
        <a:p>
          <a:endParaRPr lang="en-US"/>
        </a:p>
      </dgm:t>
    </dgm:pt>
    <dgm:pt modelId="{72DEC044-23E8-4957-A581-D3F946266692}">
      <dgm:prSet phldrT="[Text]"/>
      <dgm:spPr/>
      <dgm:t>
        <a:bodyPr/>
        <a:lstStyle/>
        <a:p>
          <a:r>
            <a:rPr lang="en-US" b="1" i="0" u="none" strike="noStrike" dirty="0">
              <a:effectLst/>
              <a:latin typeface="Times New Roman" panose="02020603050405020304" pitchFamily="18" charset="0"/>
              <a:cs typeface="Times New Roman" panose="02020603050405020304" pitchFamily="18" charset="0"/>
            </a:rPr>
            <a:t>College of Nursing</a:t>
          </a:r>
          <a:endParaRPr lang="en-US" dirty="0"/>
        </a:p>
      </dgm:t>
    </dgm:pt>
    <dgm:pt modelId="{FB6AAB67-339C-4C2B-BAB8-BDA0433C874A}" type="parTrans" cxnId="{5B1545B2-F80C-4F41-94F5-6C292E086675}">
      <dgm:prSet/>
      <dgm:spPr/>
      <dgm:t>
        <a:bodyPr/>
        <a:lstStyle/>
        <a:p>
          <a:endParaRPr lang="en-US"/>
        </a:p>
      </dgm:t>
    </dgm:pt>
    <dgm:pt modelId="{A7004C2B-2921-407E-905D-B624A8A72072}" type="sibTrans" cxnId="{5B1545B2-F80C-4F41-94F5-6C292E086675}">
      <dgm:prSet/>
      <dgm:spPr/>
      <dgm:t>
        <a:bodyPr/>
        <a:lstStyle/>
        <a:p>
          <a:endParaRPr lang="en-US"/>
        </a:p>
      </dgm:t>
    </dgm:pt>
    <dgm:pt modelId="{DF302371-9643-437B-92F8-6CDF7FC6FBF3}">
      <dgm:prSet phldrT="[Text]"/>
      <dgm:spPr/>
      <dgm:t>
        <a:bodyPr/>
        <a:lstStyle/>
        <a:p>
          <a:r>
            <a:rPr lang="en-US" b="1" i="0" u="none" strike="noStrike" dirty="0">
              <a:effectLst/>
              <a:latin typeface="Times New Roman" panose="02020603050405020304" pitchFamily="18" charset="0"/>
              <a:cs typeface="Times New Roman" panose="02020603050405020304" pitchFamily="18" charset="0"/>
            </a:rPr>
            <a:t>College of Pharmacy</a:t>
          </a:r>
          <a:endParaRPr lang="en-US" dirty="0"/>
        </a:p>
      </dgm:t>
    </dgm:pt>
    <dgm:pt modelId="{32228B32-0003-4035-8670-CB0F60A65464}" type="parTrans" cxnId="{F847DAD8-3877-4547-8814-277A856B67C3}">
      <dgm:prSet/>
      <dgm:spPr/>
      <dgm:t>
        <a:bodyPr/>
        <a:lstStyle/>
        <a:p>
          <a:endParaRPr lang="en-US"/>
        </a:p>
      </dgm:t>
    </dgm:pt>
    <dgm:pt modelId="{F83137D7-7E6C-4792-8515-DF9F068E57E2}" type="sibTrans" cxnId="{F847DAD8-3877-4547-8814-277A856B67C3}">
      <dgm:prSet/>
      <dgm:spPr/>
      <dgm:t>
        <a:bodyPr/>
        <a:lstStyle/>
        <a:p>
          <a:endParaRPr lang="en-US"/>
        </a:p>
      </dgm:t>
    </dgm:pt>
    <dgm:pt modelId="{A463C141-AC80-42D9-A7D5-083BBCCA2700}">
      <dgm:prSet phldrT="[Text]"/>
      <dgm:spPr/>
      <dgm:t>
        <a:bodyPr/>
        <a:lstStyle/>
        <a:p>
          <a:r>
            <a:rPr lang="en-US" b="1" i="0" u="none" strike="noStrike" dirty="0">
              <a:effectLst/>
              <a:latin typeface="Times New Roman" panose="02020603050405020304" pitchFamily="18" charset="0"/>
              <a:cs typeface="Times New Roman" panose="02020603050405020304" pitchFamily="18" charset="0"/>
            </a:rPr>
            <a:t>College of Paramedical Sciences </a:t>
          </a:r>
          <a:endParaRPr lang="en-US" dirty="0"/>
        </a:p>
      </dgm:t>
    </dgm:pt>
    <dgm:pt modelId="{9E421E46-83B2-4846-8F3C-8491444B7D0D}" type="parTrans" cxnId="{0784E0F5-AA0D-4DDD-AF05-128AB1BA6062}">
      <dgm:prSet/>
      <dgm:spPr/>
      <dgm:t>
        <a:bodyPr/>
        <a:lstStyle/>
        <a:p>
          <a:endParaRPr lang="en-US"/>
        </a:p>
      </dgm:t>
    </dgm:pt>
    <dgm:pt modelId="{7EC97C34-20C6-46E1-84A7-3B718DEF18A6}" type="sibTrans" cxnId="{0784E0F5-AA0D-4DDD-AF05-128AB1BA6062}">
      <dgm:prSet/>
      <dgm:spPr/>
      <dgm:t>
        <a:bodyPr/>
        <a:lstStyle/>
        <a:p>
          <a:endParaRPr lang="en-US"/>
        </a:p>
      </dgm:t>
    </dgm:pt>
    <dgm:pt modelId="{374B4413-3A03-40B7-BC81-0AC2286C9A35}">
      <dgm:prSet phldrT="[Text]"/>
      <dgm:spPr/>
      <dgm:t>
        <a:bodyPr/>
        <a:lstStyle/>
        <a:p>
          <a:r>
            <a:rPr lang="en-US" b="1" i="0" u="none" strike="noStrike" dirty="0">
              <a:effectLst/>
              <a:latin typeface="Times New Roman" panose="02020603050405020304" pitchFamily="18" charset="0"/>
              <a:cs typeface="Times New Roman" panose="02020603050405020304" pitchFamily="18" charset="0"/>
            </a:rPr>
            <a:t>College  of Computing Sciences &amp;Information Technology </a:t>
          </a:r>
          <a:endParaRPr lang="en-US" dirty="0"/>
        </a:p>
      </dgm:t>
    </dgm:pt>
    <dgm:pt modelId="{D28D8D42-A40C-4DE0-9414-8DFF23709738}" type="parTrans" cxnId="{1AFB206C-4B99-482E-B3C3-AE5616E8D17D}">
      <dgm:prSet/>
      <dgm:spPr/>
      <dgm:t>
        <a:bodyPr/>
        <a:lstStyle/>
        <a:p>
          <a:endParaRPr lang="en-US"/>
        </a:p>
      </dgm:t>
    </dgm:pt>
    <dgm:pt modelId="{A70DB082-B56F-42B5-8F59-025B88D2BFF3}" type="sibTrans" cxnId="{1AFB206C-4B99-482E-B3C3-AE5616E8D17D}">
      <dgm:prSet/>
      <dgm:spPr/>
      <dgm:t>
        <a:bodyPr/>
        <a:lstStyle/>
        <a:p>
          <a:endParaRPr lang="en-US"/>
        </a:p>
      </dgm:t>
    </dgm:pt>
    <dgm:pt modelId="{49CCB8AD-088B-4C92-B3B2-168F12F301E5}" type="pres">
      <dgm:prSet presAssocID="{7547DF22-EC27-459E-9114-7E4996577877}" presName="diagram" presStyleCnt="0">
        <dgm:presLayoutVars>
          <dgm:dir/>
          <dgm:resizeHandles val="exact"/>
        </dgm:presLayoutVars>
      </dgm:prSet>
      <dgm:spPr/>
      <dgm:t>
        <a:bodyPr/>
        <a:lstStyle/>
        <a:p>
          <a:endParaRPr lang="en-US"/>
        </a:p>
      </dgm:t>
    </dgm:pt>
    <dgm:pt modelId="{BC1C0438-B479-4D04-B468-217F014C0EDD}" type="pres">
      <dgm:prSet presAssocID="{17689AD6-1D45-421B-A818-E96E02930073}" presName="node" presStyleLbl="node1" presStyleIdx="0" presStyleCnt="6">
        <dgm:presLayoutVars>
          <dgm:bulletEnabled val="1"/>
        </dgm:presLayoutVars>
      </dgm:prSet>
      <dgm:spPr/>
      <dgm:t>
        <a:bodyPr/>
        <a:lstStyle/>
        <a:p>
          <a:endParaRPr lang="en-US"/>
        </a:p>
      </dgm:t>
    </dgm:pt>
    <dgm:pt modelId="{AC7A9DEB-8F63-4857-AC98-447C737F5269}" type="pres">
      <dgm:prSet presAssocID="{2ED60541-9AB5-4CAD-8495-6B965FEC99F4}" presName="sibTrans" presStyleCnt="0"/>
      <dgm:spPr/>
    </dgm:pt>
    <dgm:pt modelId="{5FA89017-257F-4603-88C3-EE7AD4B7FDB3}" type="pres">
      <dgm:prSet presAssocID="{EADD7577-0E3F-48F8-BD6F-EF5984970142}" presName="node" presStyleLbl="node1" presStyleIdx="1" presStyleCnt="6">
        <dgm:presLayoutVars>
          <dgm:bulletEnabled val="1"/>
        </dgm:presLayoutVars>
      </dgm:prSet>
      <dgm:spPr/>
      <dgm:t>
        <a:bodyPr/>
        <a:lstStyle/>
        <a:p>
          <a:endParaRPr lang="en-US"/>
        </a:p>
      </dgm:t>
    </dgm:pt>
    <dgm:pt modelId="{4E4FD61A-8E94-4AA4-AB60-7F7A429E0650}" type="pres">
      <dgm:prSet presAssocID="{56ECA132-8C60-42DE-A9B7-C94B87BFD752}" presName="sibTrans" presStyleCnt="0"/>
      <dgm:spPr/>
    </dgm:pt>
    <dgm:pt modelId="{630504E8-E38F-4B18-9ADE-C9BF78C9EEFA}" type="pres">
      <dgm:prSet presAssocID="{72DEC044-23E8-4957-A581-D3F946266692}" presName="node" presStyleLbl="node1" presStyleIdx="2" presStyleCnt="6">
        <dgm:presLayoutVars>
          <dgm:bulletEnabled val="1"/>
        </dgm:presLayoutVars>
      </dgm:prSet>
      <dgm:spPr/>
      <dgm:t>
        <a:bodyPr/>
        <a:lstStyle/>
        <a:p>
          <a:endParaRPr lang="en-US"/>
        </a:p>
      </dgm:t>
    </dgm:pt>
    <dgm:pt modelId="{F5A9EF3A-A710-4CA7-B4C0-1916A7304072}" type="pres">
      <dgm:prSet presAssocID="{A7004C2B-2921-407E-905D-B624A8A72072}" presName="sibTrans" presStyleCnt="0"/>
      <dgm:spPr/>
    </dgm:pt>
    <dgm:pt modelId="{7D07F843-D11D-4D95-AF8E-E0D1C8EA92E0}" type="pres">
      <dgm:prSet presAssocID="{DF302371-9643-437B-92F8-6CDF7FC6FBF3}" presName="node" presStyleLbl="node1" presStyleIdx="3" presStyleCnt="6">
        <dgm:presLayoutVars>
          <dgm:bulletEnabled val="1"/>
        </dgm:presLayoutVars>
      </dgm:prSet>
      <dgm:spPr/>
      <dgm:t>
        <a:bodyPr/>
        <a:lstStyle/>
        <a:p>
          <a:endParaRPr lang="en-US"/>
        </a:p>
      </dgm:t>
    </dgm:pt>
    <dgm:pt modelId="{0BA3BE12-CE45-4682-81A7-F77B03C725E2}" type="pres">
      <dgm:prSet presAssocID="{F83137D7-7E6C-4792-8515-DF9F068E57E2}" presName="sibTrans" presStyleCnt="0"/>
      <dgm:spPr/>
    </dgm:pt>
    <dgm:pt modelId="{42F57E3A-C31C-4D54-AAB8-20742D2C0F09}" type="pres">
      <dgm:prSet presAssocID="{A463C141-AC80-42D9-A7D5-083BBCCA2700}" presName="node" presStyleLbl="node1" presStyleIdx="4" presStyleCnt="6">
        <dgm:presLayoutVars>
          <dgm:bulletEnabled val="1"/>
        </dgm:presLayoutVars>
      </dgm:prSet>
      <dgm:spPr/>
      <dgm:t>
        <a:bodyPr/>
        <a:lstStyle/>
        <a:p>
          <a:endParaRPr lang="en-US"/>
        </a:p>
      </dgm:t>
    </dgm:pt>
    <dgm:pt modelId="{62BC8660-9A05-44C2-8BA6-413CFF994C16}" type="pres">
      <dgm:prSet presAssocID="{7EC97C34-20C6-46E1-84A7-3B718DEF18A6}" presName="sibTrans" presStyleCnt="0"/>
      <dgm:spPr/>
    </dgm:pt>
    <dgm:pt modelId="{F51CEF2A-1AB7-4727-B178-5588BB1B0616}" type="pres">
      <dgm:prSet presAssocID="{374B4413-3A03-40B7-BC81-0AC2286C9A35}" presName="node" presStyleLbl="node1" presStyleIdx="5" presStyleCnt="6">
        <dgm:presLayoutVars>
          <dgm:bulletEnabled val="1"/>
        </dgm:presLayoutVars>
      </dgm:prSet>
      <dgm:spPr/>
      <dgm:t>
        <a:bodyPr/>
        <a:lstStyle/>
        <a:p>
          <a:endParaRPr lang="en-US"/>
        </a:p>
      </dgm:t>
    </dgm:pt>
  </dgm:ptLst>
  <dgm:cxnLst>
    <dgm:cxn modelId="{A0219A49-4E33-4725-80D1-3302DF77FA9B}" srcId="{7547DF22-EC27-459E-9114-7E4996577877}" destId="{17689AD6-1D45-421B-A818-E96E02930073}" srcOrd="0" destOrd="0" parTransId="{B3820CD5-C21A-46B0-BD86-8E63D117B057}" sibTransId="{2ED60541-9AB5-4CAD-8495-6B965FEC99F4}"/>
    <dgm:cxn modelId="{C9A1BB55-2242-45DD-9ED0-D96BA1D6493B}" type="presOf" srcId="{374B4413-3A03-40B7-BC81-0AC2286C9A35}" destId="{F51CEF2A-1AB7-4727-B178-5588BB1B0616}" srcOrd="0" destOrd="0" presId="urn:microsoft.com/office/officeart/2005/8/layout/default#1"/>
    <dgm:cxn modelId="{88A7BF4C-D861-487E-B71E-BADBAF848984}" srcId="{7547DF22-EC27-459E-9114-7E4996577877}" destId="{EADD7577-0E3F-48F8-BD6F-EF5984970142}" srcOrd="1" destOrd="0" parTransId="{15BD78AF-C9DA-4018-9A1D-891C7F1D842D}" sibTransId="{56ECA132-8C60-42DE-A9B7-C94B87BFD752}"/>
    <dgm:cxn modelId="{8416E529-C611-4039-A7BA-22C73CA0259D}" type="presOf" srcId="{17689AD6-1D45-421B-A818-E96E02930073}" destId="{BC1C0438-B479-4D04-B468-217F014C0EDD}" srcOrd="0" destOrd="0" presId="urn:microsoft.com/office/officeart/2005/8/layout/default#1"/>
    <dgm:cxn modelId="{14973237-21E5-4AD6-9458-2A0C2EC19694}" type="presOf" srcId="{DF302371-9643-437B-92F8-6CDF7FC6FBF3}" destId="{7D07F843-D11D-4D95-AF8E-E0D1C8EA92E0}" srcOrd="0" destOrd="0" presId="urn:microsoft.com/office/officeart/2005/8/layout/default#1"/>
    <dgm:cxn modelId="{A67E49B3-4DFD-4D71-A1EE-83719C41E77F}" type="presOf" srcId="{72DEC044-23E8-4957-A581-D3F946266692}" destId="{630504E8-E38F-4B18-9ADE-C9BF78C9EEFA}" srcOrd="0" destOrd="0" presId="urn:microsoft.com/office/officeart/2005/8/layout/default#1"/>
    <dgm:cxn modelId="{1AFB206C-4B99-482E-B3C3-AE5616E8D17D}" srcId="{7547DF22-EC27-459E-9114-7E4996577877}" destId="{374B4413-3A03-40B7-BC81-0AC2286C9A35}" srcOrd="5" destOrd="0" parTransId="{D28D8D42-A40C-4DE0-9414-8DFF23709738}" sibTransId="{A70DB082-B56F-42B5-8F59-025B88D2BFF3}"/>
    <dgm:cxn modelId="{F3648851-38CC-4A98-A375-4B7AF2E098F3}" type="presOf" srcId="{EADD7577-0E3F-48F8-BD6F-EF5984970142}" destId="{5FA89017-257F-4603-88C3-EE7AD4B7FDB3}" srcOrd="0" destOrd="0" presId="urn:microsoft.com/office/officeart/2005/8/layout/default#1"/>
    <dgm:cxn modelId="{F847DAD8-3877-4547-8814-277A856B67C3}" srcId="{7547DF22-EC27-459E-9114-7E4996577877}" destId="{DF302371-9643-437B-92F8-6CDF7FC6FBF3}" srcOrd="3" destOrd="0" parTransId="{32228B32-0003-4035-8670-CB0F60A65464}" sibTransId="{F83137D7-7E6C-4792-8515-DF9F068E57E2}"/>
    <dgm:cxn modelId="{0784E0F5-AA0D-4DDD-AF05-128AB1BA6062}" srcId="{7547DF22-EC27-459E-9114-7E4996577877}" destId="{A463C141-AC80-42D9-A7D5-083BBCCA2700}" srcOrd="4" destOrd="0" parTransId="{9E421E46-83B2-4846-8F3C-8491444B7D0D}" sibTransId="{7EC97C34-20C6-46E1-84A7-3B718DEF18A6}"/>
    <dgm:cxn modelId="{A9EBB70D-0AF9-4203-8AD1-F74A23DEAF23}" type="presOf" srcId="{A463C141-AC80-42D9-A7D5-083BBCCA2700}" destId="{42F57E3A-C31C-4D54-AAB8-20742D2C0F09}" srcOrd="0" destOrd="0" presId="urn:microsoft.com/office/officeart/2005/8/layout/default#1"/>
    <dgm:cxn modelId="{3A60D1E3-DB5F-4484-80E5-AE5700F6D2DD}" type="presOf" srcId="{7547DF22-EC27-459E-9114-7E4996577877}" destId="{49CCB8AD-088B-4C92-B3B2-168F12F301E5}" srcOrd="0" destOrd="0" presId="urn:microsoft.com/office/officeart/2005/8/layout/default#1"/>
    <dgm:cxn modelId="{5B1545B2-F80C-4F41-94F5-6C292E086675}" srcId="{7547DF22-EC27-459E-9114-7E4996577877}" destId="{72DEC044-23E8-4957-A581-D3F946266692}" srcOrd="2" destOrd="0" parTransId="{FB6AAB67-339C-4C2B-BAB8-BDA0433C874A}" sibTransId="{A7004C2B-2921-407E-905D-B624A8A72072}"/>
    <dgm:cxn modelId="{BDC79471-BE02-4531-92FA-4757C030719A}" type="presParOf" srcId="{49CCB8AD-088B-4C92-B3B2-168F12F301E5}" destId="{BC1C0438-B479-4D04-B468-217F014C0EDD}" srcOrd="0" destOrd="0" presId="urn:microsoft.com/office/officeart/2005/8/layout/default#1"/>
    <dgm:cxn modelId="{30D36B79-BCAC-427D-A07B-DCE186EFC016}" type="presParOf" srcId="{49CCB8AD-088B-4C92-B3B2-168F12F301E5}" destId="{AC7A9DEB-8F63-4857-AC98-447C737F5269}" srcOrd="1" destOrd="0" presId="urn:microsoft.com/office/officeart/2005/8/layout/default#1"/>
    <dgm:cxn modelId="{C8693A44-A085-46F5-BF83-A69A8E6B7CC7}" type="presParOf" srcId="{49CCB8AD-088B-4C92-B3B2-168F12F301E5}" destId="{5FA89017-257F-4603-88C3-EE7AD4B7FDB3}" srcOrd="2" destOrd="0" presId="urn:microsoft.com/office/officeart/2005/8/layout/default#1"/>
    <dgm:cxn modelId="{16FE9A68-436B-4F99-ADCA-76E70282B2AA}" type="presParOf" srcId="{49CCB8AD-088B-4C92-B3B2-168F12F301E5}" destId="{4E4FD61A-8E94-4AA4-AB60-7F7A429E0650}" srcOrd="3" destOrd="0" presId="urn:microsoft.com/office/officeart/2005/8/layout/default#1"/>
    <dgm:cxn modelId="{3D014DE7-AAEB-4461-8E51-DB73FB1BA264}" type="presParOf" srcId="{49CCB8AD-088B-4C92-B3B2-168F12F301E5}" destId="{630504E8-E38F-4B18-9ADE-C9BF78C9EEFA}" srcOrd="4" destOrd="0" presId="urn:microsoft.com/office/officeart/2005/8/layout/default#1"/>
    <dgm:cxn modelId="{DF6B7AA8-5510-425A-ADE9-BF9BC4FB68AF}" type="presParOf" srcId="{49CCB8AD-088B-4C92-B3B2-168F12F301E5}" destId="{F5A9EF3A-A710-4CA7-B4C0-1916A7304072}" srcOrd="5" destOrd="0" presId="urn:microsoft.com/office/officeart/2005/8/layout/default#1"/>
    <dgm:cxn modelId="{6774D7DC-BC56-4485-84D4-C753727AFC86}" type="presParOf" srcId="{49CCB8AD-088B-4C92-B3B2-168F12F301E5}" destId="{7D07F843-D11D-4D95-AF8E-E0D1C8EA92E0}" srcOrd="6" destOrd="0" presId="urn:microsoft.com/office/officeart/2005/8/layout/default#1"/>
    <dgm:cxn modelId="{FA5EE22D-D580-49E3-A710-41F080DC9D68}" type="presParOf" srcId="{49CCB8AD-088B-4C92-B3B2-168F12F301E5}" destId="{0BA3BE12-CE45-4682-81A7-F77B03C725E2}" srcOrd="7" destOrd="0" presId="urn:microsoft.com/office/officeart/2005/8/layout/default#1"/>
    <dgm:cxn modelId="{80D51D16-0956-48D4-A93A-97A12556EF46}" type="presParOf" srcId="{49CCB8AD-088B-4C92-B3B2-168F12F301E5}" destId="{42F57E3A-C31C-4D54-AAB8-20742D2C0F09}" srcOrd="8" destOrd="0" presId="urn:microsoft.com/office/officeart/2005/8/layout/default#1"/>
    <dgm:cxn modelId="{1E9926A2-D310-46F3-9D8A-1D81B008F0B6}" type="presParOf" srcId="{49CCB8AD-088B-4C92-B3B2-168F12F301E5}" destId="{62BC8660-9A05-44C2-8BA6-413CFF994C16}" srcOrd="9" destOrd="0" presId="urn:microsoft.com/office/officeart/2005/8/layout/default#1"/>
    <dgm:cxn modelId="{BD0D04EC-1819-4E4A-9F22-E9AE365B3222}" type="presParOf" srcId="{49CCB8AD-088B-4C92-B3B2-168F12F301E5}" destId="{F51CEF2A-1AB7-4727-B178-5588BB1B0616}" srcOrd="10"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7DF22-EC27-459E-9114-7E4996577877}"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US"/>
        </a:p>
      </dgm:t>
    </dgm:pt>
    <dgm:pt modelId="{17689AD6-1D45-421B-A818-E96E02930073}">
      <dgm:prSet phldrT="[Text]"/>
      <dgm:spPr/>
      <dgm:t>
        <a:bodyPr/>
        <a:lstStyle/>
        <a:p>
          <a:r>
            <a:rPr lang="en-US" b="1" i="0" u="none" strike="noStrike" dirty="0">
              <a:effectLst/>
              <a:latin typeface="Times New Roman" panose="02020603050405020304" pitchFamily="18" charset="0"/>
              <a:cs typeface="Times New Roman" panose="02020603050405020304" pitchFamily="18" charset="0"/>
            </a:rPr>
            <a:t>Faculty</a:t>
          </a:r>
          <a:r>
            <a:rPr lang="en-US" b="1" i="0" u="none" strike="noStrike" baseline="0" dirty="0">
              <a:effectLst/>
              <a:latin typeface="Times New Roman" panose="02020603050405020304" pitchFamily="18" charset="0"/>
              <a:cs typeface="Times New Roman" panose="02020603050405020304" pitchFamily="18" charset="0"/>
            </a:rPr>
            <a:t> of Education &amp; </a:t>
          </a:r>
          <a:r>
            <a:rPr lang="en-US" b="1" i="0" u="none" strike="noStrike" dirty="0">
              <a:effectLst/>
              <a:latin typeface="Times New Roman" panose="02020603050405020304" pitchFamily="18" charset="0"/>
              <a:cs typeface="Times New Roman" panose="02020603050405020304" pitchFamily="18" charset="0"/>
            </a:rPr>
            <a:t>Physical</a:t>
          </a:r>
          <a:r>
            <a:rPr lang="en-US" b="1" i="0" u="none" strike="noStrike" baseline="0" dirty="0">
              <a:effectLst/>
              <a:latin typeface="Times New Roman" panose="02020603050405020304" pitchFamily="18" charset="0"/>
              <a:cs typeface="Times New Roman" panose="02020603050405020304" pitchFamily="18" charset="0"/>
            </a:rPr>
            <a:t> Education </a:t>
          </a:r>
          <a:endParaRPr lang="en-US" dirty="0"/>
        </a:p>
      </dgm:t>
    </dgm:pt>
    <dgm:pt modelId="{B3820CD5-C21A-46B0-BD86-8E63D117B057}" type="parTrans" cxnId="{A0219A49-4E33-4725-80D1-3302DF77FA9B}">
      <dgm:prSet/>
      <dgm:spPr/>
      <dgm:t>
        <a:bodyPr/>
        <a:lstStyle/>
        <a:p>
          <a:endParaRPr lang="en-US"/>
        </a:p>
      </dgm:t>
    </dgm:pt>
    <dgm:pt modelId="{2ED60541-9AB5-4CAD-8495-6B965FEC99F4}" type="sibTrans" cxnId="{A0219A49-4E33-4725-80D1-3302DF77FA9B}">
      <dgm:prSet/>
      <dgm:spPr/>
      <dgm:t>
        <a:bodyPr/>
        <a:lstStyle/>
        <a:p>
          <a:endParaRPr lang="en-US"/>
        </a:p>
      </dgm:t>
    </dgm:pt>
    <dgm:pt modelId="{EADD7577-0E3F-48F8-BD6F-EF5984970142}">
      <dgm:prSet phldrT="[Text]"/>
      <dgm:spPr/>
      <dgm:t>
        <a:bodyPr/>
        <a:lstStyle/>
        <a:p>
          <a:r>
            <a:rPr lang="en-US" b="1" i="0" u="none" strike="noStrike" dirty="0">
              <a:effectLst/>
              <a:latin typeface="Times New Roman" panose="02020603050405020304" pitchFamily="18" charset="0"/>
              <a:cs typeface="Times New Roman" panose="02020603050405020304" pitchFamily="18" charset="0"/>
            </a:rPr>
            <a:t>Department of Physiotherapy</a:t>
          </a:r>
          <a:r>
            <a:rPr lang="en-US" b="1" i="0" u="none" strike="noStrike" baseline="0" dirty="0">
              <a:effectLst/>
              <a:latin typeface="Times New Roman" panose="02020603050405020304" pitchFamily="18" charset="0"/>
              <a:cs typeface="Times New Roman" panose="02020603050405020304" pitchFamily="18" charset="0"/>
            </a:rPr>
            <a:t> </a:t>
          </a:r>
          <a:endParaRPr lang="en-US" dirty="0"/>
        </a:p>
      </dgm:t>
    </dgm:pt>
    <dgm:pt modelId="{15BD78AF-C9DA-4018-9A1D-891C7F1D842D}" type="parTrans" cxnId="{88A7BF4C-D861-487E-B71E-BADBAF848984}">
      <dgm:prSet/>
      <dgm:spPr/>
      <dgm:t>
        <a:bodyPr/>
        <a:lstStyle/>
        <a:p>
          <a:endParaRPr lang="en-US"/>
        </a:p>
      </dgm:t>
    </dgm:pt>
    <dgm:pt modelId="{56ECA132-8C60-42DE-A9B7-C94B87BFD752}" type="sibTrans" cxnId="{88A7BF4C-D861-487E-B71E-BADBAF848984}">
      <dgm:prSet/>
      <dgm:spPr/>
      <dgm:t>
        <a:bodyPr/>
        <a:lstStyle/>
        <a:p>
          <a:endParaRPr lang="en-US"/>
        </a:p>
      </dgm:t>
    </dgm:pt>
    <dgm:pt modelId="{72DEC044-23E8-4957-A581-D3F946266692}">
      <dgm:prSet phldrT="[Text]"/>
      <dgm:spPr/>
      <dgm:t>
        <a:bodyPr/>
        <a:lstStyle/>
        <a:p>
          <a:r>
            <a:rPr lang="en-US" b="1" i="0" u="none" strike="noStrike" dirty="0">
              <a:effectLst/>
              <a:latin typeface="Times New Roman" panose="02020603050405020304" pitchFamily="18" charset="0"/>
              <a:cs typeface="Times New Roman" panose="02020603050405020304" pitchFamily="18" charset="0"/>
            </a:rPr>
            <a:t>Faculty of Engineering</a:t>
          </a:r>
        </a:p>
        <a:p>
          <a:r>
            <a:rPr lang="en-US" b="1" dirty="0"/>
            <a:t>&amp; CCSIT</a:t>
          </a:r>
        </a:p>
      </dgm:t>
    </dgm:pt>
    <dgm:pt modelId="{FB6AAB67-339C-4C2B-BAB8-BDA0433C874A}" type="parTrans" cxnId="{5B1545B2-F80C-4F41-94F5-6C292E086675}">
      <dgm:prSet/>
      <dgm:spPr/>
      <dgm:t>
        <a:bodyPr/>
        <a:lstStyle/>
        <a:p>
          <a:endParaRPr lang="en-US"/>
        </a:p>
      </dgm:t>
    </dgm:pt>
    <dgm:pt modelId="{A7004C2B-2921-407E-905D-B624A8A72072}" type="sibTrans" cxnId="{5B1545B2-F80C-4F41-94F5-6C292E086675}">
      <dgm:prSet/>
      <dgm:spPr/>
      <dgm:t>
        <a:bodyPr/>
        <a:lstStyle/>
        <a:p>
          <a:endParaRPr lang="en-US"/>
        </a:p>
      </dgm:t>
    </dgm:pt>
    <dgm:pt modelId="{DF302371-9643-437B-92F8-6CDF7FC6FBF3}">
      <dgm:prSet phldrT="[Text]"/>
      <dgm:spPr/>
      <dgm:t>
        <a:bodyPr/>
        <a:lstStyle/>
        <a:p>
          <a:r>
            <a:rPr lang="en-US" b="1" i="0" u="none" strike="noStrike" dirty="0">
              <a:effectLst/>
              <a:latin typeface="Times New Roman" panose="02020603050405020304" pitchFamily="18" charset="0"/>
              <a:cs typeface="Times New Roman" panose="02020603050405020304" pitchFamily="18" charset="0"/>
            </a:rPr>
            <a:t>TMIMT College of Management </a:t>
          </a:r>
          <a:endParaRPr lang="en-US" dirty="0"/>
        </a:p>
      </dgm:t>
    </dgm:pt>
    <dgm:pt modelId="{32228B32-0003-4035-8670-CB0F60A65464}" type="parTrans" cxnId="{F847DAD8-3877-4547-8814-277A856B67C3}">
      <dgm:prSet/>
      <dgm:spPr/>
      <dgm:t>
        <a:bodyPr/>
        <a:lstStyle/>
        <a:p>
          <a:endParaRPr lang="en-US"/>
        </a:p>
      </dgm:t>
    </dgm:pt>
    <dgm:pt modelId="{F83137D7-7E6C-4792-8515-DF9F068E57E2}" type="sibTrans" cxnId="{F847DAD8-3877-4547-8814-277A856B67C3}">
      <dgm:prSet/>
      <dgm:spPr/>
      <dgm:t>
        <a:bodyPr/>
        <a:lstStyle/>
        <a:p>
          <a:endParaRPr lang="en-US"/>
        </a:p>
      </dgm:t>
    </dgm:pt>
    <dgm:pt modelId="{A463C141-AC80-42D9-A7D5-083BBCCA2700}">
      <dgm:prSet phldrT="[Text]"/>
      <dgm:spPr/>
      <dgm:t>
        <a:bodyPr/>
        <a:lstStyle/>
        <a:p>
          <a:r>
            <a:rPr lang="en-US" b="1" i="0" u="none" strike="noStrike" dirty="0">
              <a:effectLst/>
              <a:latin typeface="Times New Roman" panose="02020603050405020304" pitchFamily="18" charset="0"/>
              <a:cs typeface="Times New Roman" panose="02020603050405020304" pitchFamily="18" charset="0"/>
            </a:rPr>
            <a:t>College of Agriculture Sciences</a:t>
          </a:r>
          <a:endParaRPr lang="en-US" dirty="0"/>
        </a:p>
      </dgm:t>
    </dgm:pt>
    <dgm:pt modelId="{9E421E46-83B2-4846-8F3C-8491444B7D0D}" type="parTrans" cxnId="{0784E0F5-AA0D-4DDD-AF05-128AB1BA6062}">
      <dgm:prSet/>
      <dgm:spPr/>
      <dgm:t>
        <a:bodyPr/>
        <a:lstStyle/>
        <a:p>
          <a:endParaRPr lang="en-US"/>
        </a:p>
      </dgm:t>
    </dgm:pt>
    <dgm:pt modelId="{7EC97C34-20C6-46E1-84A7-3B718DEF18A6}" type="sibTrans" cxnId="{0784E0F5-AA0D-4DDD-AF05-128AB1BA6062}">
      <dgm:prSet/>
      <dgm:spPr/>
      <dgm:t>
        <a:bodyPr/>
        <a:lstStyle/>
        <a:p>
          <a:endParaRPr lang="en-US"/>
        </a:p>
      </dgm:t>
    </dgm:pt>
    <dgm:pt modelId="{374B4413-3A03-40B7-BC81-0AC2286C9A35}">
      <dgm:prSet phldrT="[Text]"/>
      <dgm:spPr/>
      <dgm:t>
        <a:bodyPr/>
        <a:lstStyle/>
        <a:p>
          <a:r>
            <a:rPr lang="en-US" b="1" i="0" u="none" strike="noStrike" dirty="0">
              <a:effectLst/>
              <a:latin typeface="Times New Roman" panose="02020603050405020304" pitchFamily="18" charset="0"/>
              <a:cs typeface="Times New Roman" panose="02020603050405020304" pitchFamily="18" charset="0"/>
            </a:rPr>
            <a:t>College of Law</a:t>
          </a:r>
          <a:r>
            <a:rPr lang="en-US" b="1" i="0" u="none" strike="noStrike" baseline="0" dirty="0">
              <a:effectLst/>
              <a:latin typeface="Times New Roman" panose="02020603050405020304" pitchFamily="18" charset="0"/>
              <a:cs typeface="Times New Roman" panose="02020603050405020304" pitchFamily="18" charset="0"/>
            </a:rPr>
            <a:t> &amp; Legal Studies</a:t>
          </a:r>
          <a:endParaRPr lang="en-US" dirty="0"/>
        </a:p>
      </dgm:t>
    </dgm:pt>
    <dgm:pt modelId="{D28D8D42-A40C-4DE0-9414-8DFF23709738}" type="parTrans" cxnId="{1AFB206C-4B99-482E-B3C3-AE5616E8D17D}">
      <dgm:prSet/>
      <dgm:spPr/>
      <dgm:t>
        <a:bodyPr/>
        <a:lstStyle/>
        <a:p>
          <a:endParaRPr lang="en-US"/>
        </a:p>
      </dgm:t>
    </dgm:pt>
    <dgm:pt modelId="{A70DB082-B56F-42B5-8F59-025B88D2BFF3}" type="sibTrans" cxnId="{1AFB206C-4B99-482E-B3C3-AE5616E8D17D}">
      <dgm:prSet/>
      <dgm:spPr/>
      <dgm:t>
        <a:bodyPr/>
        <a:lstStyle/>
        <a:p>
          <a:endParaRPr lang="en-US"/>
        </a:p>
      </dgm:t>
    </dgm:pt>
    <dgm:pt modelId="{3BEBA05F-A75C-4F4D-82D7-F95F7467893D}">
      <dgm:prSet phldrT="[Text]"/>
      <dgm:spPr/>
      <dgm:t>
        <a:bodyPr/>
        <a:lstStyle/>
        <a:p>
          <a:r>
            <a:rPr lang="en-US" b="1" i="0" u="none" strike="noStrike" dirty="0">
              <a:effectLst/>
              <a:latin typeface="Times New Roman" panose="02020603050405020304" pitchFamily="18" charset="0"/>
              <a:cs typeface="Times New Roman" panose="02020603050405020304" pitchFamily="18" charset="0"/>
            </a:rPr>
            <a:t>College of Fine Arts</a:t>
          </a:r>
          <a:endParaRPr lang="en-US" dirty="0"/>
        </a:p>
      </dgm:t>
    </dgm:pt>
    <dgm:pt modelId="{7DA57A16-8D46-4357-8CB7-52139DF2A17E}" type="parTrans" cxnId="{F7A833FD-90B5-4069-9ECC-EBFF898196E0}">
      <dgm:prSet/>
      <dgm:spPr/>
      <dgm:t>
        <a:bodyPr/>
        <a:lstStyle/>
        <a:p>
          <a:endParaRPr lang="en-US"/>
        </a:p>
      </dgm:t>
    </dgm:pt>
    <dgm:pt modelId="{12900764-51B9-4C4E-BF54-C1A7868FB879}" type="sibTrans" cxnId="{F7A833FD-90B5-4069-9ECC-EBFF898196E0}">
      <dgm:prSet/>
      <dgm:spPr/>
      <dgm:t>
        <a:bodyPr/>
        <a:lstStyle/>
        <a:p>
          <a:endParaRPr lang="en-US"/>
        </a:p>
      </dgm:t>
    </dgm:pt>
    <dgm:pt modelId="{49CCB8AD-088B-4C92-B3B2-168F12F301E5}" type="pres">
      <dgm:prSet presAssocID="{7547DF22-EC27-459E-9114-7E4996577877}" presName="diagram" presStyleCnt="0">
        <dgm:presLayoutVars>
          <dgm:dir/>
          <dgm:resizeHandles val="exact"/>
        </dgm:presLayoutVars>
      </dgm:prSet>
      <dgm:spPr/>
      <dgm:t>
        <a:bodyPr/>
        <a:lstStyle/>
        <a:p>
          <a:endParaRPr lang="en-US"/>
        </a:p>
      </dgm:t>
    </dgm:pt>
    <dgm:pt modelId="{BC1C0438-B479-4D04-B468-217F014C0EDD}" type="pres">
      <dgm:prSet presAssocID="{17689AD6-1D45-421B-A818-E96E02930073}" presName="node" presStyleLbl="node1" presStyleIdx="0" presStyleCnt="7">
        <dgm:presLayoutVars>
          <dgm:bulletEnabled val="1"/>
        </dgm:presLayoutVars>
      </dgm:prSet>
      <dgm:spPr/>
      <dgm:t>
        <a:bodyPr/>
        <a:lstStyle/>
        <a:p>
          <a:endParaRPr lang="en-US"/>
        </a:p>
      </dgm:t>
    </dgm:pt>
    <dgm:pt modelId="{AC7A9DEB-8F63-4857-AC98-447C737F5269}" type="pres">
      <dgm:prSet presAssocID="{2ED60541-9AB5-4CAD-8495-6B965FEC99F4}" presName="sibTrans" presStyleCnt="0"/>
      <dgm:spPr/>
    </dgm:pt>
    <dgm:pt modelId="{5FA89017-257F-4603-88C3-EE7AD4B7FDB3}" type="pres">
      <dgm:prSet presAssocID="{EADD7577-0E3F-48F8-BD6F-EF5984970142}" presName="node" presStyleLbl="node1" presStyleIdx="1" presStyleCnt="7">
        <dgm:presLayoutVars>
          <dgm:bulletEnabled val="1"/>
        </dgm:presLayoutVars>
      </dgm:prSet>
      <dgm:spPr/>
      <dgm:t>
        <a:bodyPr/>
        <a:lstStyle/>
        <a:p>
          <a:endParaRPr lang="en-US"/>
        </a:p>
      </dgm:t>
    </dgm:pt>
    <dgm:pt modelId="{4E4FD61A-8E94-4AA4-AB60-7F7A429E0650}" type="pres">
      <dgm:prSet presAssocID="{56ECA132-8C60-42DE-A9B7-C94B87BFD752}" presName="sibTrans" presStyleCnt="0"/>
      <dgm:spPr/>
    </dgm:pt>
    <dgm:pt modelId="{630504E8-E38F-4B18-9ADE-C9BF78C9EEFA}" type="pres">
      <dgm:prSet presAssocID="{72DEC044-23E8-4957-A581-D3F946266692}" presName="node" presStyleLbl="node1" presStyleIdx="2" presStyleCnt="7" custScaleX="155121">
        <dgm:presLayoutVars>
          <dgm:bulletEnabled val="1"/>
        </dgm:presLayoutVars>
      </dgm:prSet>
      <dgm:spPr/>
      <dgm:t>
        <a:bodyPr/>
        <a:lstStyle/>
        <a:p>
          <a:endParaRPr lang="en-US"/>
        </a:p>
      </dgm:t>
    </dgm:pt>
    <dgm:pt modelId="{F5A9EF3A-A710-4CA7-B4C0-1916A7304072}" type="pres">
      <dgm:prSet presAssocID="{A7004C2B-2921-407E-905D-B624A8A72072}" presName="sibTrans" presStyleCnt="0"/>
      <dgm:spPr/>
    </dgm:pt>
    <dgm:pt modelId="{7D07F843-D11D-4D95-AF8E-E0D1C8EA92E0}" type="pres">
      <dgm:prSet presAssocID="{DF302371-9643-437B-92F8-6CDF7FC6FBF3}" presName="node" presStyleLbl="node1" presStyleIdx="3" presStyleCnt="7">
        <dgm:presLayoutVars>
          <dgm:bulletEnabled val="1"/>
        </dgm:presLayoutVars>
      </dgm:prSet>
      <dgm:spPr/>
      <dgm:t>
        <a:bodyPr/>
        <a:lstStyle/>
        <a:p>
          <a:endParaRPr lang="en-US"/>
        </a:p>
      </dgm:t>
    </dgm:pt>
    <dgm:pt modelId="{0BA3BE12-CE45-4682-81A7-F77B03C725E2}" type="pres">
      <dgm:prSet presAssocID="{F83137D7-7E6C-4792-8515-DF9F068E57E2}" presName="sibTrans" presStyleCnt="0"/>
      <dgm:spPr/>
    </dgm:pt>
    <dgm:pt modelId="{42F57E3A-C31C-4D54-AAB8-20742D2C0F09}" type="pres">
      <dgm:prSet presAssocID="{A463C141-AC80-42D9-A7D5-083BBCCA2700}" presName="node" presStyleLbl="node1" presStyleIdx="4" presStyleCnt="7">
        <dgm:presLayoutVars>
          <dgm:bulletEnabled val="1"/>
        </dgm:presLayoutVars>
      </dgm:prSet>
      <dgm:spPr/>
      <dgm:t>
        <a:bodyPr/>
        <a:lstStyle/>
        <a:p>
          <a:endParaRPr lang="en-US"/>
        </a:p>
      </dgm:t>
    </dgm:pt>
    <dgm:pt modelId="{62BC8660-9A05-44C2-8BA6-413CFF994C16}" type="pres">
      <dgm:prSet presAssocID="{7EC97C34-20C6-46E1-84A7-3B718DEF18A6}" presName="sibTrans" presStyleCnt="0"/>
      <dgm:spPr/>
    </dgm:pt>
    <dgm:pt modelId="{F51CEF2A-1AB7-4727-B178-5588BB1B0616}" type="pres">
      <dgm:prSet presAssocID="{374B4413-3A03-40B7-BC81-0AC2286C9A35}" presName="node" presStyleLbl="node1" presStyleIdx="5" presStyleCnt="7">
        <dgm:presLayoutVars>
          <dgm:bulletEnabled val="1"/>
        </dgm:presLayoutVars>
      </dgm:prSet>
      <dgm:spPr/>
      <dgm:t>
        <a:bodyPr/>
        <a:lstStyle/>
        <a:p>
          <a:endParaRPr lang="en-US"/>
        </a:p>
      </dgm:t>
    </dgm:pt>
    <dgm:pt modelId="{D5208CA1-9F80-4347-92B3-80F33A4F7805}" type="pres">
      <dgm:prSet presAssocID="{A70DB082-B56F-42B5-8F59-025B88D2BFF3}" presName="sibTrans" presStyleCnt="0"/>
      <dgm:spPr/>
    </dgm:pt>
    <dgm:pt modelId="{FBD07485-6B15-465F-AEC2-7230E8831672}" type="pres">
      <dgm:prSet presAssocID="{3BEBA05F-A75C-4F4D-82D7-F95F7467893D}" presName="node" presStyleLbl="node1" presStyleIdx="6" presStyleCnt="7">
        <dgm:presLayoutVars>
          <dgm:bulletEnabled val="1"/>
        </dgm:presLayoutVars>
      </dgm:prSet>
      <dgm:spPr/>
      <dgm:t>
        <a:bodyPr/>
        <a:lstStyle/>
        <a:p>
          <a:endParaRPr lang="en-US"/>
        </a:p>
      </dgm:t>
    </dgm:pt>
  </dgm:ptLst>
  <dgm:cxnLst>
    <dgm:cxn modelId="{4D872DEA-7AF1-44B6-86DD-CD98E9E904B5}" type="presOf" srcId="{374B4413-3A03-40B7-BC81-0AC2286C9A35}" destId="{F51CEF2A-1AB7-4727-B178-5588BB1B0616}" srcOrd="0" destOrd="0" presId="urn:microsoft.com/office/officeart/2005/8/layout/default#2"/>
    <dgm:cxn modelId="{2BEBAE49-C8C3-463E-85CD-4DCF0AE5BFEA}" type="presOf" srcId="{72DEC044-23E8-4957-A581-D3F946266692}" destId="{630504E8-E38F-4B18-9ADE-C9BF78C9EEFA}" srcOrd="0" destOrd="0" presId="urn:microsoft.com/office/officeart/2005/8/layout/default#2"/>
    <dgm:cxn modelId="{A0219A49-4E33-4725-80D1-3302DF77FA9B}" srcId="{7547DF22-EC27-459E-9114-7E4996577877}" destId="{17689AD6-1D45-421B-A818-E96E02930073}" srcOrd="0" destOrd="0" parTransId="{B3820CD5-C21A-46B0-BD86-8E63D117B057}" sibTransId="{2ED60541-9AB5-4CAD-8495-6B965FEC99F4}"/>
    <dgm:cxn modelId="{79430964-4D05-4D0F-A46D-BE358937AB76}" type="presOf" srcId="{A463C141-AC80-42D9-A7D5-083BBCCA2700}" destId="{42F57E3A-C31C-4D54-AAB8-20742D2C0F09}" srcOrd="0" destOrd="0" presId="urn:microsoft.com/office/officeart/2005/8/layout/default#2"/>
    <dgm:cxn modelId="{9209DAFD-3603-4D4B-94E1-0AC272E9CD82}" type="presOf" srcId="{7547DF22-EC27-459E-9114-7E4996577877}" destId="{49CCB8AD-088B-4C92-B3B2-168F12F301E5}" srcOrd="0" destOrd="0" presId="urn:microsoft.com/office/officeart/2005/8/layout/default#2"/>
    <dgm:cxn modelId="{0784E0F5-AA0D-4DDD-AF05-128AB1BA6062}" srcId="{7547DF22-EC27-459E-9114-7E4996577877}" destId="{A463C141-AC80-42D9-A7D5-083BBCCA2700}" srcOrd="4" destOrd="0" parTransId="{9E421E46-83B2-4846-8F3C-8491444B7D0D}" sibTransId="{7EC97C34-20C6-46E1-84A7-3B718DEF18A6}"/>
    <dgm:cxn modelId="{50F2E2EE-C4C8-4187-85BD-5D074DA9BC93}" type="presOf" srcId="{EADD7577-0E3F-48F8-BD6F-EF5984970142}" destId="{5FA89017-257F-4603-88C3-EE7AD4B7FDB3}" srcOrd="0" destOrd="0" presId="urn:microsoft.com/office/officeart/2005/8/layout/default#2"/>
    <dgm:cxn modelId="{F847DAD8-3877-4547-8814-277A856B67C3}" srcId="{7547DF22-EC27-459E-9114-7E4996577877}" destId="{DF302371-9643-437B-92F8-6CDF7FC6FBF3}" srcOrd="3" destOrd="0" parTransId="{32228B32-0003-4035-8670-CB0F60A65464}" sibTransId="{F83137D7-7E6C-4792-8515-DF9F068E57E2}"/>
    <dgm:cxn modelId="{54439508-58FD-4F15-B8E5-21AD8E357E5F}" type="presOf" srcId="{3BEBA05F-A75C-4F4D-82D7-F95F7467893D}" destId="{FBD07485-6B15-465F-AEC2-7230E8831672}" srcOrd="0" destOrd="0" presId="urn:microsoft.com/office/officeart/2005/8/layout/default#2"/>
    <dgm:cxn modelId="{F7A833FD-90B5-4069-9ECC-EBFF898196E0}" srcId="{7547DF22-EC27-459E-9114-7E4996577877}" destId="{3BEBA05F-A75C-4F4D-82D7-F95F7467893D}" srcOrd="6" destOrd="0" parTransId="{7DA57A16-8D46-4357-8CB7-52139DF2A17E}" sibTransId="{12900764-51B9-4C4E-BF54-C1A7868FB879}"/>
    <dgm:cxn modelId="{95CD5124-424F-45A2-BA3B-B0496B7CAB03}" type="presOf" srcId="{17689AD6-1D45-421B-A818-E96E02930073}" destId="{BC1C0438-B479-4D04-B468-217F014C0EDD}" srcOrd="0" destOrd="0" presId="urn:microsoft.com/office/officeart/2005/8/layout/default#2"/>
    <dgm:cxn modelId="{1AFB206C-4B99-482E-B3C3-AE5616E8D17D}" srcId="{7547DF22-EC27-459E-9114-7E4996577877}" destId="{374B4413-3A03-40B7-BC81-0AC2286C9A35}" srcOrd="5" destOrd="0" parTransId="{D28D8D42-A40C-4DE0-9414-8DFF23709738}" sibTransId="{A70DB082-B56F-42B5-8F59-025B88D2BFF3}"/>
    <dgm:cxn modelId="{D54615EE-A44C-4B71-86C1-24B2E148A570}" type="presOf" srcId="{DF302371-9643-437B-92F8-6CDF7FC6FBF3}" destId="{7D07F843-D11D-4D95-AF8E-E0D1C8EA92E0}" srcOrd="0" destOrd="0" presId="urn:microsoft.com/office/officeart/2005/8/layout/default#2"/>
    <dgm:cxn modelId="{88A7BF4C-D861-487E-B71E-BADBAF848984}" srcId="{7547DF22-EC27-459E-9114-7E4996577877}" destId="{EADD7577-0E3F-48F8-BD6F-EF5984970142}" srcOrd="1" destOrd="0" parTransId="{15BD78AF-C9DA-4018-9A1D-891C7F1D842D}" sibTransId="{56ECA132-8C60-42DE-A9B7-C94B87BFD752}"/>
    <dgm:cxn modelId="{5B1545B2-F80C-4F41-94F5-6C292E086675}" srcId="{7547DF22-EC27-459E-9114-7E4996577877}" destId="{72DEC044-23E8-4957-A581-D3F946266692}" srcOrd="2" destOrd="0" parTransId="{FB6AAB67-339C-4C2B-BAB8-BDA0433C874A}" sibTransId="{A7004C2B-2921-407E-905D-B624A8A72072}"/>
    <dgm:cxn modelId="{E4EABD38-E9B3-4BB8-9AD8-BCD9BD69D8D4}" type="presParOf" srcId="{49CCB8AD-088B-4C92-B3B2-168F12F301E5}" destId="{BC1C0438-B479-4D04-B468-217F014C0EDD}" srcOrd="0" destOrd="0" presId="urn:microsoft.com/office/officeart/2005/8/layout/default#2"/>
    <dgm:cxn modelId="{F9A703D1-C9DA-42CD-BB02-42EE594B5612}" type="presParOf" srcId="{49CCB8AD-088B-4C92-B3B2-168F12F301E5}" destId="{AC7A9DEB-8F63-4857-AC98-447C737F5269}" srcOrd="1" destOrd="0" presId="urn:microsoft.com/office/officeart/2005/8/layout/default#2"/>
    <dgm:cxn modelId="{FA9AB4A6-60A6-4019-B9D6-1B60DF889426}" type="presParOf" srcId="{49CCB8AD-088B-4C92-B3B2-168F12F301E5}" destId="{5FA89017-257F-4603-88C3-EE7AD4B7FDB3}" srcOrd="2" destOrd="0" presId="urn:microsoft.com/office/officeart/2005/8/layout/default#2"/>
    <dgm:cxn modelId="{D791A0F2-C531-49A8-9A41-9240A0A9D6DB}" type="presParOf" srcId="{49CCB8AD-088B-4C92-B3B2-168F12F301E5}" destId="{4E4FD61A-8E94-4AA4-AB60-7F7A429E0650}" srcOrd="3" destOrd="0" presId="urn:microsoft.com/office/officeart/2005/8/layout/default#2"/>
    <dgm:cxn modelId="{CB80832D-DE60-4A3E-92F1-BC3FD9ECF9FE}" type="presParOf" srcId="{49CCB8AD-088B-4C92-B3B2-168F12F301E5}" destId="{630504E8-E38F-4B18-9ADE-C9BF78C9EEFA}" srcOrd="4" destOrd="0" presId="urn:microsoft.com/office/officeart/2005/8/layout/default#2"/>
    <dgm:cxn modelId="{D9AC6118-B603-4DB3-8D10-48E0D7098D10}" type="presParOf" srcId="{49CCB8AD-088B-4C92-B3B2-168F12F301E5}" destId="{F5A9EF3A-A710-4CA7-B4C0-1916A7304072}" srcOrd="5" destOrd="0" presId="urn:microsoft.com/office/officeart/2005/8/layout/default#2"/>
    <dgm:cxn modelId="{E3D66A6F-B8B4-4921-9FD7-8884FA3EE0E4}" type="presParOf" srcId="{49CCB8AD-088B-4C92-B3B2-168F12F301E5}" destId="{7D07F843-D11D-4D95-AF8E-E0D1C8EA92E0}" srcOrd="6" destOrd="0" presId="urn:microsoft.com/office/officeart/2005/8/layout/default#2"/>
    <dgm:cxn modelId="{5FB46CAC-300D-49E5-B592-336F7134438F}" type="presParOf" srcId="{49CCB8AD-088B-4C92-B3B2-168F12F301E5}" destId="{0BA3BE12-CE45-4682-81A7-F77B03C725E2}" srcOrd="7" destOrd="0" presId="urn:microsoft.com/office/officeart/2005/8/layout/default#2"/>
    <dgm:cxn modelId="{1F592B55-6883-4376-87A2-11C0C35154F3}" type="presParOf" srcId="{49CCB8AD-088B-4C92-B3B2-168F12F301E5}" destId="{42F57E3A-C31C-4D54-AAB8-20742D2C0F09}" srcOrd="8" destOrd="0" presId="urn:microsoft.com/office/officeart/2005/8/layout/default#2"/>
    <dgm:cxn modelId="{B2DC59AB-5719-4B99-A060-3B37A06C2742}" type="presParOf" srcId="{49CCB8AD-088B-4C92-B3B2-168F12F301E5}" destId="{62BC8660-9A05-44C2-8BA6-413CFF994C16}" srcOrd="9" destOrd="0" presId="urn:microsoft.com/office/officeart/2005/8/layout/default#2"/>
    <dgm:cxn modelId="{3648F2EE-7D10-4E50-A77B-30E6A741540C}" type="presParOf" srcId="{49CCB8AD-088B-4C92-B3B2-168F12F301E5}" destId="{F51CEF2A-1AB7-4727-B178-5588BB1B0616}" srcOrd="10" destOrd="0" presId="urn:microsoft.com/office/officeart/2005/8/layout/default#2"/>
    <dgm:cxn modelId="{EA9CD7C5-596F-400A-80E1-F7853AE479E8}" type="presParOf" srcId="{49CCB8AD-088B-4C92-B3B2-168F12F301E5}" destId="{D5208CA1-9F80-4347-92B3-80F33A4F7805}" srcOrd="11" destOrd="0" presId="urn:microsoft.com/office/officeart/2005/8/layout/default#2"/>
    <dgm:cxn modelId="{6F48E980-2F6E-4FA2-A2EE-1ECAAFC9C4AE}" type="presParOf" srcId="{49CCB8AD-088B-4C92-B3B2-168F12F301E5}" destId="{FBD07485-6B15-465F-AEC2-7230E8831672}" srcOrd="12" destOrd="0" presId="urn:microsoft.com/office/officeart/2005/8/layout/default#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41ABD1-95EB-4A4F-8DE8-CD2F11B19D75}"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en-IN"/>
        </a:p>
      </dgm:t>
    </dgm:pt>
    <dgm:pt modelId="{7ED5E3CA-F448-44AA-9298-11857CC67CDE}" type="pres">
      <dgm:prSet presAssocID="{8C41ABD1-95EB-4A4F-8DE8-CD2F11B19D75}" presName="compositeShape" presStyleCnt="0">
        <dgm:presLayoutVars>
          <dgm:chMax val="9"/>
          <dgm:dir/>
          <dgm:resizeHandles val="exact"/>
        </dgm:presLayoutVars>
      </dgm:prSet>
      <dgm:spPr/>
      <dgm:t>
        <a:bodyPr/>
        <a:lstStyle/>
        <a:p>
          <a:endParaRPr lang="en-US"/>
        </a:p>
      </dgm:t>
    </dgm:pt>
  </dgm:ptLst>
  <dgm:cxnLst>
    <dgm:cxn modelId="{2349D150-7EC4-4305-9F15-A11458AAAFC2}" type="presOf" srcId="{8C41ABD1-95EB-4A4F-8DE8-CD2F11B19D75}" destId="{7ED5E3CA-F448-44AA-9298-11857CC67CDE}" srcOrd="0" destOrd="0" presId="urn:microsoft.com/office/officeart/2005/8/layout/pyramid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42F186-0661-48C6-AA23-6A1ABBFD70A7}"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IN"/>
        </a:p>
      </dgm:t>
    </dgm:pt>
    <dgm:pt modelId="{A8F76AB7-40B7-47FF-9C84-273DD0030D9A}">
      <dgm:prSet phldrT="[Text]"/>
      <dgm:spPr/>
      <dgm:t>
        <a:bodyPr/>
        <a:lstStyle/>
        <a:p>
          <a:r>
            <a:rPr lang="en-US" dirty="0"/>
            <a:t>ACTIVITIES</a:t>
          </a:r>
          <a:endParaRPr lang="en-IN" dirty="0"/>
        </a:p>
      </dgm:t>
    </dgm:pt>
    <dgm:pt modelId="{05474BCF-6D1C-4D31-A297-F5028F253262}" type="parTrans" cxnId="{4D9DD3BB-2BCF-4EB4-B13A-3FB2B1339641}">
      <dgm:prSet/>
      <dgm:spPr/>
      <dgm:t>
        <a:bodyPr/>
        <a:lstStyle/>
        <a:p>
          <a:endParaRPr lang="en-IN"/>
        </a:p>
      </dgm:t>
    </dgm:pt>
    <dgm:pt modelId="{E49AA939-7DCF-4E48-B861-963D19569EE9}" type="sibTrans" cxnId="{4D9DD3BB-2BCF-4EB4-B13A-3FB2B1339641}">
      <dgm:prSet/>
      <dgm:spPr/>
      <dgm:t>
        <a:bodyPr/>
        <a:lstStyle/>
        <a:p>
          <a:endParaRPr lang="en-IN"/>
        </a:p>
      </dgm:t>
    </dgm:pt>
    <dgm:pt modelId="{6BE2B583-61ED-4A46-869B-837BA95EA57D}">
      <dgm:prSet phldrT="[Text]"/>
      <dgm:spPr/>
      <dgm:t>
        <a:bodyPr/>
        <a:lstStyle/>
        <a:p>
          <a:r>
            <a:rPr lang="en-US" b="1" dirty="0" smtClean="0"/>
            <a:t>Curricular</a:t>
          </a:r>
          <a:endParaRPr lang="en-IN" dirty="0"/>
        </a:p>
      </dgm:t>
    </dgm:pt>
    <dgm:pt modelId="{E06C5709-1718-49D8-93DB-3B1C82D5A9F7}" type="parTrans" cxnId="{EBD15FA7-8E42-49BF-88FE-013C4014BF79}">
      <dgm:prSet/>
      <dgm:spPr/>
      <dgm:t>
        <a:bodyPr/>
        <a:lstStyle/>
        <a:p>
          <a:endParaRPr lang="en-IN"/>
        </a:p>
      </dgm:t>
    </dgm:pt>
    <dgm:pt modelId="{2A94D98F-C07D-433E-AFAB-E1894A1C96E2}" type="sibTrans" cxnId="{EBD15FA7-8E42-49BF-88FE-013C4014BF79}">
      <dgm:prSet/>
      <dgm:spPr/>
      <dgm:t>
        <a:bodyPr/>
        <a:lstStyle/>
        <a:p>
          <a:endParaRPr lang="en-IN"/>
        </a:p>
      </dgm:t>
    </dgm:pt>
    <dgm:pt modelId="{50019F0F-A2E5-4407-BFD4-B34EEB18B944}">
      <dgm:prSet phldrT="[Text]"/>
      <dgm:spPr/>
      <dgm:t>
        <a:bodyPr/>
        <a:lstStyle/>
        <a:p>
          <a:r>
            <a:rPr lang="en-US" b="1" dirty="0" smtClean="0"/>
            <a:t>Extra-Curricular</a:t>
          </a:r>
          <a:endParaRPr lang="en-IN" dirty="0"/>
        </a:p>
      </dgm:t>
    </dgm:pt>
    <dgm:pt modelId="{0E13D8F8-5F48-4FC8-9CE2-30115584A03A}" type="parTrans" cxnId="{E2F37A74-0AD2-4C5C-82EB-9DF74B8817EE}">
      <dgm:prSet/>
      <dgm:spPr/>
      <dgm:t>
        <a:bodyPr/>
        <a:lstStyle/>
        <a:p>
          <a:endParaRPr lang="en-IN"/>
        </a:p>
      </dgm:t>
    </dgm:pt>
    <dgm:pt modelId="{1AE9D682-AA88-4895-85F1-735F240A0587}" type="sibTrans" cxnId="{E2F37A74-0AD2-4C5C-82EB-9DF74B8817EE}">
      <dgm:prSet/>
      <dgm:spPr/>
      <dgm:t>
        <a:bodyPr/>
        <a:lstStyle/>
        <a:p>
          <a:endParaRPr lang="en-IN"/>
        </a:p>
      </dgm:t>
    </dgm:pt>
    <dgm:pt modelId="{F5BFFF02-0546-4586-8E03-DF06B2A1F2F7}">
      <dgm:prSet phldrT="[Text]"/>
      <dgm:spPr/>
      <dgm:t>
        <a:bodyPr/>
        <a:lstStyle/>
        <a:p>
          <a:r>
            <a:rPr lang="en-US" b="1" dirty="0" smtClean="0"/>
            <a:t>Extramural</a:t>
          </a:r>
          <a:endParaRPr lang="en-IN" dirty="0"/>
        </a:p>
      </dgm:t>
    </dgm:pt>
    <dgm:pt modelId="{67D58AD7-ABAD-4901-AFFF-F22976EE0D5B}" type="parTrans" cxnId="{F0571FE6-B89E-432F-9B09-6AF9E1E0407B}">
      <dgm:prSet/>
      <dgm:spPr/>
      <dgm:t>
        <a:bodyPr/>
        <a:lstStyle/>
        <a:p>
          <a:endParaRPr lang="en-IN"/>
        </a:p>
      </dgm:t>
    </dgm:pt>
    <dgm:pt modelId="{3FFC94CC-C893-42C2-A1CC-7773994270DE}" type="sibTrans" cxnId="{F0571FE6-B89E-432F-9B09-6AF9E1E0407B}">
      <dgm:prSet/>
      <dgm:spPr/>
      <dgm:t>
        <a:bodyPr/>
        <a:lstStyle/>
        <a:p>
          <a:endParaRPr lang="en-IN"/>
        </a:p>
      </dgm:t>
    </dgm:pt>
    <dgm:pt modelId="{87E63CAA-2416-42E5-906B-81DFD47DB3ED}">
      <dgm:prSet phldrT="[Text]" phldr="1"/>
      <dgm:spPr/>
      <dgm:t>
        <a:bodyPr/>
        <a:lstStyle/>
        <a:p>
          <a:endParaRPr lang="en-IN"/>
        </a:p>
      </dgm:t>
    </dgm:pt>
    <dgm:pt modelId="{4A9AF2A5-1229-4047-8ED7-F1358AE20A42}" type="parTrans" cxnId="{7A8614DB-C9AE-4DFC-B546-1C978FBA75C3}">
      <dgm:prSet/>
      <dgm:spPr/>
      <dgm:t>
        <a:bodyPr/>
        <a:lstStyle/>
        <a:p>
          <a:endParaRPr lang="en-IN"/>
        </a:p>
      </dgm:t>
    </dgm:pt>
    <dgm:pt modelId="{58F52EA5-3E8A-4977-93BD-12E88A33A410}" type="sibTrans" cxnId="{7A8614DB-C9AE-4DFC-B546-1C978FBA75C3}">
      <dgm:prSet/>
      <dgm:spPr/>
      <dgm:t>
        <a:bodyPr/>
        <a:lstStyle/>
        <a:p>
          <a:endParaRPr lang="en-IN"/>
        </a:p>
      </dgm:t>
    </dgm:pt>
    <dgm:pt modelId="{75B27DDB-F829-430B-9870-39168AFA0F82}">
      <dgm:prSet/>
      <dgm:spPr/>
      <dgm:t>
        <a:bodyPr/>
        <a:lstStyle/>
        <a:p>
          <a:r>
            <a:rPr lang="en-US" b="1" dirty="0" smtClean="0"/>
            <a:t>Co-Curricular</a:t>
          </a:r>
          <a:endParaRPr lang="en-IN" b="1" dirty="0"/>
        </a:p>
      </dgm:t>
    </dgm:pt>
    <dgm:pt modelId="{B106D899-EF8A-4AFC-98E2-7FBDE6841DAA}" type="parTrans" cxnId="{63A22578-8809-4435-972D-AAD8137DCCAB}">
      <dgm:prSet/>
      <dgm:spPr/>
      <dgm:t>
        <a:bodyPr/>
        <a:lstStyle/>
        <a:p>
          <a:endParaRPr lang="en-IN"/>
        </a:p>
      </dgm:t>
    </dgm:pt>
    <dgm:pt modelId="{BAF719D0-DAA0-4B25-89B1-0540846E0DC2}" type="sibTrans" cxnId="{63A22578-8809-4435-972D-AAD8137DCCAB}">
      <dgm:prSet/>
      <dgm:spPr/>
      <dgm:t>
        <a:bodyPr/>
        <a:lstStyle/>
        <a:p>
          <a:endParaRPr lang="en-IN"/>
        </a:p>
      </dgm:t>
    </dgm:pt>
    <dgm:pt modelId="{A9EF283D-E8E6-4C67-9614-0C8DF7B3CA86}" type="pres">
      <dgm:prSet presAssocID="{D742F186-0661-48C6-AA23-6A1ABBFD70A7}" presName="diagram" presStyleCnt="0">
        <dgm:presLayoutVars>
          <dgm:chMax val="1"/>
          <dgm:dir/>
          <dgm:animLvl val="ctr"/>
          <dgm:resizeHandles val="exact"/>
        </dgm:presLayoutVars>
      </dgm:prSet>
      <dgm:spPr/>
      <dgm:t>
        <a:bodyPr/>
        <a:lstStyle/>
        <a:p>
          <a:endParaRPr lang="en-US"/>
        </a:p>
      </dgm:t>
    </dgm:pt>
    <dgm:pt modelId="{5597D352-902E-4B73-BB74-B0BC181DA717}" type="pres">
      <dgm:prSet presAssocID="{D742F186-0661-48C6-AA23-6A1ABBFD70A7}" presName="matrix" presStyleCnt="0"/>
      <dgm:spPr/>
    </dgm:pt>
    <dgm:pt modelId="{25E768DC-2288-4EA4-839F-E54511511FE3}" type="pres">
      <dgm:prSet presAssocID="{D742F186-0661-48C6-AA23-6A1ABBFD70A7}" presName="tile1" presStyleLbl="node1" presStyleIdx="0" presStyleCnt="4"/>
      <dgm:spPr/>
      <dgm:t>
        <a:bodyPr/>
        <a:lstStyle/>
        <a:p>
          <a:endParaRPr lang="en-US"/>
        </a:p>
      </dgm:t>
    </dgm:pt>
    <dgm:pt modelId="{586F57AD-9CE9-4590-A397-FD8B90F5F899}" type="pres">
      <dgm:prSet presAssocID="{D742F186-0661-48C6-AA23-6A1ABBFD70A7}" presName="tile1text" presStyleLbl="node1" presStyleIdx="0" presStyleCnt="4">
        <dgm:presLayoutVars>
          <dgm:chMax val="0"/>
          <dgm:chPref val="0"/>
          <dgm:bulletEnabled val="1"/>
        </dgm:presLayoutVars>
      </dgm:prSet>
      <dgm:spPr/>
      <dgm:t>
        <a:bodyPr/>
        <a:lstStyle/>
        <a:p>
          <a:endParaRPr lang="en-US"/>
        </a:p>
      </dgm:t>
    </dgm:pt>
    <dgm:pt modelId="{6D2BE76F-DDAA-4785-B956-33CC65290956}" type="pres">
      <dgm:prSet presAssocID="{D742F186-0661-48C6-AA23-6A1ABBFD70A7}" presName="tile2" presStyleLbl="node1" presStyleIdx="1" presStyleCnt="4"/>
      <dgm:spPr/>
      <dgm:t>
        <a:bodyPr/>
        <a:lstStyle/>
        <a:p>
          <a:endParaRPr lang="en-US"/>
        </a:p>
      </dgm:t>
    </dgm:pt>
    <dgm:pt modelId="{609DC59B-2FEE-45AA-A3A4-1030C53AC1E4}" type="pres">
      <dgm:prSet presAssocID="{D742F186-0661-48C6-AA23-6A1ABBFD70A7}" presName="tile2text" presStyleLbl="node1" presStyleIdx="1" presStyleCnt="4">
        <dgm:presLayoutVars>
          <dgm:chMax val="0"/>
          <dgm:chPref val="0"/>
          <dgm:bulletEnabled val="1"/>
        </dgm:presLayoutVars>
      </dgm:prSet>
      <dgm:spPr/>
      <dgm:t>
        <a:bodyPr/>
        <a:lstStyle/>
        <a:p>
          <a:endParaRPr lang="en-US"/>
        </a:p>
      </dgm:t>
    </dgm:pt>
    <dgm:pt modelId="{63506F0A-87DE-4C70-A4DD-7C8A007C5C40}" type="pres">
      <dgm:prSet presAssocID="{D742F186-0661-48C6-AA23-6A1ABBFD70A7}" presName="tile3" presStyleLbl="node1" presStyleIdx="2" presStyleCnt="4"/>
      <dgm:spPr/>
      <dgm:t>
        <a:bodyPr/>
        <a:lstStyle/>
        <a:p>
          <a:endParaRPr lang="en-US"/>
        </a:p>
      </dgm:t>
    </dgm:pt>
    <dgm:pt modelId="{0D52B91C-2329-498F-8B38-02ED06469CB3}" type="pres">
      <dgm:prSet presAssocID="{D742F186-0661-48C6-AA23-6A1ABBFD70A7}" presName="tile3text" presStyleLbl="node1" presStyleIdx="2" presStyleCnt="4">
        <dgm:presLayoutVars>
          <dgm:chMax val="0"/>
          <dgm:chPref val="0"/>
          <dgm:bulletEnabled val="1"/>
        </dgm:presLayoutVars>
      </dgm:prSet>
      <dgm:spPr/>
      <dgm:t>
        <a:bodyPr/>
        <a:lstStyle/>
        <a:p>
          <a:endParaRPr lang="en-US"/>
        </a:p>
      </dgm:t>
    </dgm:pt>
    <dgm:pt modelId="{6EBD5212-3F29-4951-8C77-67DE36219A86}" type="pres">
      <dgm:prSet presAssocID="{D742F186-0661-48C6-AA23-6A1ABBFD70A7}" presName="tile4" presStyleLbl="node1" presStyleIdx="3" presStyleCnt="4"/>
      <dgm:spPr/>
      <dgm:t>
        <a:bodyPr/>
        <a:lstStyle/>
        <a:p>
          <a:endParaRPr lang="en-US"/>
        </a:p>
      </dgm:t>
    </dgm:pt>
    <dgm:pt modelId="{724D7E8A-4E6A-4E4E-BB55-C947BEF3F5FA}" type="pres">
      <dgm:prSet presAssocID="{D742F186-0661-48C6-AA23-6A1ABBFD70A7}" presName="tile4text" presStyleLbl="node1" presStyleIdx="3" presStyleCnt="4">
        <dgm:presLayoutVars>
          <dgm:chMax val="0"/>
          <dgm:chPref val="0"/>
          <dgm:bulletEnabled val="1"/>
        </dgm:presLayoutVars>
      </dgm:prSet>
      <dgm:spPr/>
      <dgm:t>
        <a:bodyPr/>
        <a:lstStyle/>
        <a:p>
          <a:endParaRPr lang="en-US"/>
        </a:p>
      </dgm:t>
    </dgm:pt>
    <dgm:pt modelId="{6DBA907D-59AA-44CF-A316-3BA45085172B}" type="pres">
      <dgm:prSet presAssocID="{D742F186-0661-48C6-AA23-6A1ABBFD70A7}" presName="centerTile" presStyleLbl="fgShp" presStyleIdx="0" presStyleCnt="1">
        <dgm:presLayoutVars>
          <dgm:chMax val="0"/>
          <dgm:chPref val="0"/>
        </dgm:presLayoutVars>
      </dgm:prSet>
      <dgm:spPr/>
      <dgm:t>
        <a:bodyPr/>
        <a:lstStyle/>
        <a:p>
          <a:endParaRPr lang="en-US"/>
        </a:p>
      </dgm:t>
    </dgm:pt>
  </dgm:ptLst>
  <dgm:cxnLst>
    <dgm:cxn modelId="{4D9DD3BB-2BCF-4EB4-B13A-3FB2B1339641}" srcId="{D742F186-0661-48C6-AA23-6A1ABBFD70A7}" destId="{A8F76AB7-40B7-47FF-9C84-273DD0030D9A}" srcOrd="0" destOrd="0" parTransId="{05474BCF-6D1C-4D31-A297-F5028F253262}" sibTransId="{E49AA939-7DCF-4E48-B861-963D19569EE9}"/>
    <dgm:cxn modelId="{C9E1E14F-533A-4E8D-88B7-A1DD3693E800}" type="presOf" srcId="{F5BFFF02-0546-4586-8E03-DF06B2A1F2F7}" destId="{724D7E8A-4E6A-4E4E-BB55-C947BEF3F5FA}" srcOrd="1" destOrd="0" presId="urn:microsoft.com/office/officeart/2005/8/layout/matrix1"/>
    <dgm:cxn modelId="{F0571FE6-B89E-432F-9B09-6AF9E1E0407B}" srcId="{A8F76AB7-40B7-47FF-9C84-273DD0030D9A}" destId="{F5BFFF02-0546-4586-8E03-DF06B2A1F2F7}" srcOrd="3" destOrd="0" parTransId="{67D58AD7-ABAD-4901-AFFF-F22976EE0D5B}" sibTransId="{3FFC94CC-C893-42C2-A1CC-7773994270DE}"/>
    <dgm:cxn modelId="{9BC04C48-F5B3-469A-A73B-3E68E1B7A0EA}" type="presOf" srcId="{A8F76AB7-40B7-47FF-9C84-273DD0030D9A}" destId="{6DBA907D-59AA-44CF-A316-3BA45085172B}" srcOrd="0" destOrd="0" presId="urn:microsoft.com/office/officeart/2005/8/layout/matrix1"/>
    <dgm:cxn modelId="{4980BD39-A1EB-40C2-BEA4-72BDC5D75076}" type="presOf" srcId="{D742F186-0661-48C6-AA23-6A1ABBFD70A7}" destId="{A9EF283D-E8E6-4C67-9614-0C8DF7B3CA86}" srcOrd="0" destOrd="0" presId="urn:microsoft.com/office/officeart/2005/8/layout/matrix1"/>
    <dgm:cxn modelId="{E2F37A74-0AD2-4C5C-82EB-9DF74B8817EE}" srcId="{A8F76AB7-40B7-47FF-9C84-273DD0030D9A}" destId="{50019F0F-A2E5-4407-BFD4-B34EEB18B944}" srcOrd="2" destOrd="0" parTransId="{0E13D8F8-5F48-4FC8-9CE2-30115584A03A}" sibTransId="{1AE9D682-AA88-4895-85F1-735F240A0587}"/>
    <dgm:cxn modelId="{454C6DEA-8513-4B9E-BA77-E70E73431DFA}" type="presOf" srcId="{F5BFFF02-0546-4586-8E03-DF06B2A1F2F7}" destId="{6EBD5212-3F29-4951-8C77-67DE36219A86}" srcOrd="0" destOrd="0" presId="urn:microsoft.com/office/officeart/2005/8/layout/matrix1"/>
    <dgm:cxn modelId="{1A9C4D82-90F9-48AC-9863-6620F8F87A91}" type="presOf" srcId="{6BE2B583-61ED-4A46-869B-837BA95EA57D}" destId="{586F57AD-9CE9-4590-A397-FD8B90F5F899}" srcOrd="1" destOrd="0" presId="urn:microsoft.com/office/officeart/2005/8/layout/matrix1"/>
    <dgm:cxn modelId="{7A8614DB-C9AE-4DFC-B546-1C978FBA75C3}" srcId="{A8F76AB7-40B7-47FF-9C84-273DD0030D9A}" destId="{87E63CAA-2416-42E5-906B-81DFD47DB3ED}" srcOrd="4" destOrd="0" parTransId="{4A9AF2A5-1229-4047-8ED7-F1358AE20A42}" sibTransId="{58F52EA5-3E8A-4977-93BD-12E88A33A410}"/>
    <dgm:cxn modelId="{1A1833BB-0EF4-4942-B3F3-65896D89EAF3}" type="presOf" srcId="{75B27DDB-F829-430B-9870-39168AFA0F82}" destId="{6D2BE76F-DDAA-4785-B956-33CC65290956}" srcOrd="0" destOrd="0" presId="urn:microsoft.com/office/officeart/2005/8/layout/matrix1"/>
    <dgm:cxn modelId="{EBD15FA7-8E42-49BF-88FE-013C4014BF79}" srcId="{A8F76AB7-40B7-47FF-9C84-273DD0030D9A}" destId="{6BE2B583-61ED-4A46-869B-837BA95EA57D}" srcOrd="0" destOrd="0" parTransId="{E06C5709-1718-49D8-93DB-3B1C82D5A9F7}" sibTransId="{2A94D98F-C07D-433E-AFAB-E1894A1C96E2}"/>
    <dgm:cxn modelId="{63A22578-8809-4435-972D-AAD8137DCCAB}" srcId="{A8F76AB7-40B7-47FF-9C84-273DD0030D9A}" destId="{75B27DDB-F829-430B-9870-39168AFA0F82}" srcOrd="1" destOrd="0" parTransId="{B106D899-EF8A-4AFC-98E2-7FBDE6841DAA}" sibTransId="{BAF719D0-DAA0-4B25-89B1-0540846E0DC2}"/>
    <dgm:cxn modelId="{A7170D61-A1DD-4F95-8E70-2466E84A937A}" type="presOf" srcId="{6BE2B583-61ED-4A46-869B-837BA95EA57D}" destId="{25E768DC-2288-4EA4-839F-E54511511FE3}" srcOrd="0" destOrd="0" presId="urn:microsoft.com/office/officeart/2005/8/layout/matrix1"/>
    <dgm:cxn modelId="{9418D44C-7846-4EAC-A2BF-14C7E00894C6}" type="presOf" srcId="{50019F0F-A2E5-4407-BFD4-B34EEB18B944}" destId="{0D52B91C-2329-498F-8B38-02ED06469CB3}" srcOrd="1" destOrd="0" presId="urn:microsoft.com/office/officeart/2005/8/layout/matrix1"/>
    <dgm:cxn modelId="{9F144FF0-202D-4685-891D-4CED552CBE92}" type="presOf" srcId="{75B27DDB-F829-430B-9870-39168AFA0F82}" destId="{609DC59B-2FEE-45AA-A3A4-1030C53AC1E4}" srcOrd="1" destOrd="0" presId="urn:microsoft.com/office/officeart/2005/8/layout/matrix1"/>
    <dgm:cxn modelId="{2530468A-9562-4F82-AF1D-14DAEAEC6A49}" type="presOf" srcId="{50019F0F-A2E5-4407-BFD4-B34EEB18B944}" destId="{63506F0A-87DE-4C70-A4DD-7C8A007C5C40}" srcOrd="0" destOrd="0" presId="urn:microsoft.com/office/officeart/2005/8/layout/matrix1"/>
    <dgm:cxn modelId="{BC01C92F-9E7B-444C-8007-5C813D96D35C}" type="presParOf" srcId="{A9EF283D-E8E6-4C67-9614-0C8DF7B3CA86}" destId="{5597D352-902E-4B73-BB74-B0BC181DA717}" srcOrd="0" destOrd="0" presId="urn:microsoft.com/office/officeart/2005/8/layout/matrix1"/>
    <dgm:cxn modelId="{A7A20512-CEB3-4EC0-954C-ED5C841BD481}" type="presParOf" srcId="{5597D352-902E-4B73-BB74-B0BC181DA717}" destId="{25E768DC-2288-4EA4-839F-E54511511FE3}" srcOrd="0" destOrd="0" presId="urn:microsoft.com/office/officeart/2005/8/layout/matrix1"/>
    <dgm:cxn modelId="{503DC3E6-030E-4905-9FFD-5B948594A15F}" type="presParOf" srcId="{5597D352-902E-4B73-BB74-B0BC181DA717}" destId="{586F57AD-9CE9-4590-A397-FD8B90F5F899}" srcOrd="1" destOrd="0" presId="urn:microsoft.com/office/officeart/2005/8/layout/matrix1"/>
    <dgm:cxn modelId="{DFA540F6-FE50-4A9B-8190-9EB6F7417CD9}" type="presParOf" srcId="{5597D352-902E-4B73-BB74-B0BC181DA717}" destId="{6D2BE76F-DDAA-4785-B956-33CC65290956}" srcOrd="2" destOrd="0" presId="urn:microsoft.com/office/officeart/2005/8/layout/matrix1"/>
    <dgm:cxn modelId="{48E7AE10-7190-4837-BAF4-E269405D3370}" type="presParOf" srcId="{5597D352-902E-4B73-BB74-B0BC181DA717}" destId="{609DC59B-2FEE-45AA-A3A4-1030C53AC1E4}" srcOrd="3" destOrd="0" presId="urn:microsoft.com/office/officeart/2005/8/layout/matrix1"/>
    <dgm:cxn modelId="{0A5ABEA0-3894-4BEF-BDCC-9396DA2F1A7D}" type="presParOf" srcId="{5597D352-902E-4B73-BB74-B0BC181DA717}" destId="{63506F0A-87DE-4C70-A4DD-7C8A007C5C40}" srcOrd="4" destOrd="0" presId="urn:microsoft.com/office/officeart/2005/8/layout/matrix1"/>
    <dgm:cxn modelId="{9A5CF62D-9019-41CF-9FBC-70A2D276DB4C}" type="presParOf" srcId="{5597D352-902E-4B73-BB74-B0BC181DA717}" destId="{0D52B91C-2329-498F-8B38-02ED06469CB3}" srcOrd="5" destOrd="0" presId="urn:microsoft.com/office/officeart/2005/8/layout/matrix1"/>
    <dgm:cxn modelId="{EDD51430-4E68-4ED9-9643-1C3A2FAF48F5}" type="presParOf" srcId="{5597D352-902E-4B73-BB74-B0BC181DA717}" destId="{6EBD5212-3F29-4951-8C77-67DE36219A86}" srcOrd="6" destOrd="0" presId="urn:microsoft.com/office/officeart/2005/8/layout/matrix1"/>
    <dgm:cxn modelId="{6B976ED1-8082-444B-BC40-FA6A87BDA8D6}" type="presParOf" srcId="{5597D352-902E-4B73-BB74-B0BC181DA717}" destId="{724D7E8A-4E6A-4E4E-BB55-C947BEF3F5FA}" srcOrd="7" destOrd="0" presId="urn:microsoft.com/office/officeart/2005/8/layout/matrix1"/>
    <dgm:cxn modelId="{921F8A2F-1ECA-4919-948D-B926CBF53AC3}" type="presParOf" srcId="{A9EF283D-E8E6-4C67-9614-0C8DF7B3CA86}" destId="{6DBA907D-59AA-44CF-A316-3BA45085172B}" srcOrd="1" destOrd="0" presId="urn:microsoft.com/office/officeart/2005/8/layout/matrix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4B1DE4-C4E6-43C9-A9B9-25AA3F4FFF1D}" type="doc">
      <dgm:prSet loTypeId="urn:microsoft.com/office/officeart/2005/8/layout/default#3" loCatId="list" qsTypeId="urn:microsoft.com/office/officeart/2005/8/quickstyle/simple1" qsCatId="simple" csTypeId="urn:microsoft.com/office/officeart/2005/8/colors/accent1_2" csCatId="accent1" phldr="1"/>
      <dgm:spPr/>
      <dgm:t>
        <a:bodyPr/>
        <a:lstStyle/>
        <a:p>
          <a:endParaRPr lang="en-US"/>
        </a:p>
      </dgm:t>
    </dgm:pt>
    <dgm:pt modelId="{0C2E7534-7A50-4BC7-B000-19419E579B6E}">
      <dgm:prSet phldrT="[Text]"/>
      <dgm:spPr/>
      <dgm:t>
        <a:bodyPr/>
        <a:lstStyle/>
        <a:p>
          <a:r>
            <a:rPr kumimoji="0" lang="en-US" b="0" i="0" u="none" strike="noStrike" cap="none" spc="0" normalizeH="0" baseline="0" noProof="0" dirty="0">
              <a:ln>
                <a:noFill/>
              </a:ln>
              <a:solidFill>
                <a:prstClr val="white"/>
              </a:solidFill>
              <a:effectLst/>
              <a:uLnTx/>
              <a:uFillTx/>
              <a:latin typeface="Century Gothic"/>
              <a:ea typeface="+mn-ea"/>
              <a:cs typeface="+mn-cs"/>
            </a:rPr>
            <a:t>Prospectus published annually</a:t>
          </a:r>
          <a:endParaRPr lang="en-US" dirty="0"/>
        </a:p>
      </dgm:t>
    </dgm:pt>
    <dgm:pt modelId="{A0B9E47E-10AA-428A-83A6-FA05065BA0CF}" type="parTrans" cxnId="{DF35F6F8-0323-4CAB-AA12-797CA0A0F039}">
      <dgm:prSet/>
      <dgm:spPr/>
      <dgm:t>
        <a:bodyPr/>
        <a:lstStyle/>
        <a:p>
          <a:endParaRPr lang="en-US"/>
        </a:p>
      </dgm:t>
    </dgm:pt>
    <dgm:pt modelId="{2E537ED8-D6BC-4B5A-BB02-F0B5477EC554}" type="sibTrans" cxnId="{DF35F6F8-0323-4CAB-AA12-797CA0A0F039}">
      <dgm:prSet/>
      <dgm:spPr/>
      <dgm:t>
        <a:bodyPr/>
        <a:lstStyle/>
        <a:p>
          <a:endParaRPr lang="en-US"/>
        </a:p>
      </dgm:t>
    </dgm:pt>
    <dgm:pt modelId="{A6CD7F86-CFDC-45F8-A6EE-E65277125F1B}">
      <dgm:prSet phldrT="[Text]"/>
      <dgm:spPr/>
      <dgm:t>
        <a:bodyPr/>
        <a:lstStyle/>
        <a:p>
          <a:r>
            <a:rPr kumimoji="0" lang="en-US" b="0" i="0" u="none" strike="noStrike" cap="none" spc="0" normalizeH="0" baseline="0" noProof="0" dirty="0">
              <a:ln>
                <a:noFill/>
              </a:ln>
              <a:solidFill>
                <a:prstClr val="white"/>
              </a:solidFill>
              <a:effectLst/>
              <a:uLnTx/>
              <a:uFillTx/>
              <a:latin typeface="Century Gothic"/>
              <a:ea typeface="+mn-ea"/>
              <a:cs typeface="+mn-cs"/>
            </a:rPr>
            <a:t>Academic Calendar</a:t>
          </a:r>
          <a:endParaRPr lang="en-US" dirty="0"/>
        </a:p>
      </dgm:t>
    </dgm:pt>
    <dgm:pt modelId="{FD7D0824-37E9-4C3A-856A-6BE1943601F0}" type="parTrans" cxnId="{610F11FB-50FE-4B68-9671-26A0A1AFEEA7}">
      <dgm:prSet/>
      <dgm:spPr/>
      <dgm:t>
        <a:bodyPr/>
        <a:lstStyle/>
        <a:p>
          <a:endParaRPr lang="en-US"/>
        </a:p>
      </dgm:t>
    </dgm:pt>
    <dgm:pt modelId="{385022BE-6ED1-4303-BB5A-439CA55ECC04}" type="sibTrans" cxnId="{610F11FB-50FE-4B68-9671-26A0A1AFEEA7}">
      <dgm:prSet/>
      <dgm:spPr/>
      <dgm:t>
        <a:bodyPr/>
        <a:lstStyle/>
        <a:p>
          <a:endParaRPr lang="en-US"/>
        </a:p>
      </dgm:t>
    </dgm:pt>
    <dgm:pt modelId="{8F2C9D36-15EE-4830-9949-F9F7B6A675B7}">
      <dgm:prSet phldrT="[Text]"/>
      <dgm:spPr/>
      <dgm:t>
        <a:bodyPr/>
        <a:lstStyle/>
        <a:p>
          <a:r>
            <a:rPr kumimoji="0" lang="en-US" b="0" i="0" u="none" strike="noStrike" cap="none" spc="0" normalizeH="0" baseline="0" noProof="0" dirty="0">
              <a:ln>
                <a:noFill/>
              </a:ln>
              <a:solidFill>
                <a:prstClr val="white"/>
              </a:solidFill>
              <a:effectLst/>
              <a:uLnTx/>
              <a:uFillTx/>
              <a:latin typeface="Century Gothic"/>
              <a:ea typeface="+mn-ea"/>
              <a:cs typeface="+mn-cs"/>
            </a:rPr>
            <a:t>Website</a:t>
          </a:r>
          <a:endParaRPr lang="en-US" dirty="0"/>
        </a:p>
      </dgm:t>
    </dgm:pt>
    <dgm:pt modelId="{5B51C413-D6A3-4799-AF71-319A3FCE0C5D}" type="parTrans" cxnId="{8E8040C6-6010-4A85-866D-833551D22179}">
      <dgm:prSet/>
      <dgm:spPr/>
      <dgm:t>
        <a:bodyPr/>
        <a:lstStyle/>
        <a:p>
          <a:endParaRPr lang="en-US"/>
        </a:p>
      </dgm:t>
    </dgm:pt>
    <dgm:pt modelId="{5F970A22-C317-43CA-B1D1-390145FCAA3B}" type="sibTrans" cxnId="{8E8040C6-6010-4A85-866D-833551D22179}">
      <dgm:prSet/>
      <dgm:spPr/>
      <dgm:t>
        <a:bodyPr/>
        <a:lstStyle/>
        <a:p>
          <a:endParaRPr lang="en-US"/>
        </a:p>
      </dgm:t>
    </dgm:pt>
    <dgm:pt modelId="{69D5A781-89E9-4E67-BC52-012FBCE2AEC4}">
      <dgm:prSet phldrT="[Text]"/>
      <dgm:spPr/>
      <dgm:t>
        <a:bodyPr/>
        <a:lstStyle/>
        <a:p>
          <a:r>
            <a:rPr kumimoji="0" lang="en-US" b="0" i="0" u="none" strike="noStrike" cap="none" spc="0" normalizeH="0" baseline="0" noProof="0" dirty="0">
              <a:ln>
                <a:noFill/>
              </a:ln>
              <a:solidFill>
                <a:prstClr val="white"/>
              </a:solidFill>
              <a:effectLst/>
              <a:uLnTx/>
              <a:uFillTx/>
              <a:latin typeface="Century Gothic"/>
              <a:ea typeface="+mn-ea"/>
              <a:cs typeface="+mn-cs"/>
            </a:rPr>
            <a:t>ERP</a:t>
          </a:r>
          <a:endParaRPr lang="en-US" dirty="0"/>
        </a:p>
      </dgm:t>
    </dgm:pt>
    <dgm:pt modelId="{841D57D3-A7B4-4FAE-9CC0-4736D867C874}" type="parTrans" cxnId="{95E0B4ED-2D0D-4904-884E-C3D4AF53B861}">
      <dgm:prSet/>
      <dgm:spPr/>
      <dgm:t>
        <a:bodyPr/>
        <a:lstStyle/>
        <a:p>
          <a:endParaRPr lang="en-US"/>
        </a:p>
      </dgm:t>
    </dgm:pt>
    <dgm:pt modelId="{11576CC9-7908-4662-B3E1-F2F830CDB260}" type="sibTrans" cxnId="{95E0B4ED-2D0D-4904-884E-C3D4AF53B861}">
      <dgm:prSet/>
      <dgm:spPr/>
      <dgm:t>
        <a:bodyPr/>
        <a:lstStyle/>
        <a:p>
          <a:endParaRPr lang="en-US"/>
        </a:p>
      </dgm:t>
    </dgm:pt>
    <dgm:pt modelId="{FE77F1B7-B456-42DE-A7BF-1BF4BEEF6DB7}">
      <dgm:prSet phldrT="[Text]"/>
      <dgm:spPr/>
      <dgm:t>
        <a:bodyPr/>
        <a:lstStyle/>
        <a:p>
          <a:r>
            <a:rPr lang="en-US" dirty="0">
              <a:solidFill>
                <a:prstClr val="white"/>
              </a:solidFill>
            </a:rPr>
            <a:t>Circulars</a:t>
          </a:r>
          <a:endParaRPr lang="en-US" dirty="0"/>
        </a:p>
      </dgm:t>
    </dgm:pt>
    <dgm:pt modelId="{EBA0E1CF-6685-4CD6-B4EE-4E683C5727A0}" type="parTrans" cxnId="{D3F534B5-2177-4325-92C2-20C69A5B10A6}">
      <dgm:prSet/>
      <dgm:spPr/>
      <dgm:t>
        <a:bodyPr/>
        <a:lstStyle/>
        <a:p>
          <a:endParaRPr lang="en-US"/>
        </a:p>
      </dgm:t>
    </dgm:pt>
    <dgm:pt modelId="{0EAE18B9-ADFB-4E81-B0F5-DAA9BE908C59}" type="sibTrans" cxnId="{D3F534B5-2177-4325-92C2-20C69A5B10A6}">
      <dgm:prSet/>
      <dgm:spPr/>
      <dgm:t>
        <a:bodyPr/>
        <a:lstStyle/>
        <a:p>
          <a:endParaRPr lang="en-US"/>
        </a:p>
      </dgm:t>
    </dgm:pt>
    <dgm:pt modelId="{C487BCDB-C0CD-4650-BFD4-F7A9C23B7309}" type="pres">
      <dgm:prSet presAssocID="{2F4B1DE4-C4E6-43C9-A9B9-25AA3F4FFF1D}" presName="diagram" presStyleCnt="0">
        <dgm:presLayoutVars>
          <dgm:dir/>
          <dgm:resizeHandles val="exact"/>
        </dgm:presLayoutVars>
      </dgm:prSet>
      <dgm:spPr/>
      <dgm:t>
        <a:bodyPr/>
        <a:lstStyle/>
        <a:p>
          <a:endParaRPr lang="en-US"/>
        </a:p>
      </dgm:t>
    </dgm:pt>
    <dgm:pt modelId="{D65855DA-D616-4C8E-805E-444A68194B87}" type="pres">
      <dgm:prSet presAssocID="{0C2E7534-7A50-4BC7-B000-19419E579B6E}" presName="node" presStyleLbl="node1" presStyleIdx="0" presStyleCnt="5">
        <dgm:presLayoutVars>
          <dgm:bulletEnabled val="1"/>
        </dgm:presLayoutVars>
      </dgm:prSet>
      <dgm:spPr/>
      <dgm:t>
        <a:bodyPr/>
        <a:lstStyle/>
        <a:p>
          <a:endParaRPr lang="en-US"/>
        </a:p>
      </dgm:t>
    </dgm:pt>
    <dgm:pt modelId="{0745A282-5FFC-479B-BA67-BAA4B4A28D2A}" type="pres">
      <dgm:prSet presAssocID="{2E537ED8-D6BC-4B5A-BB02-F0B5477EC554}" presName="sibTrans" presStyleCnt="0"/>
      <dgm:spPr/>
    </dgm:pt>
    <dgm:pt modelId="{7CA536DD-7A6A-46B7-A153-7D5E951DD1F6}" type="pres">
      <dgm:prSet presAssocID="{A6CD7F86-CFDC-45F8-A6EE-E65277125F1B}" presName="node" presStyleLbl="node1" presStyleIdx="1" presStyleCnt="5">
        <dgm:presLayoutVars>
          <dgm:bulletEnabled val="1"/>
        </dgm:presLayoutVars>
      </dgm:prSet>
      <dgm:spPr/>
      <dgm:t>
        <a:bodyPr/>
        <a:lstStyle/>
        <a:p>
          <a:endParaRPr lang="en-US"/>
        </a:p>
      </dgm:t>
    </dgm:pt>
    <dgm:pt modelId="{ADECFAF4-FA48-4E11-858E-10CC13416549}" type="pres">
      <dgm:prSet presAssocID="{385022BE-6ED1-4303-BB5A-439CA55ECC04}" presName="sibTrans" presStyleCnt="0"/>
      <dgm:spPr/>
    </dgm:pt>
    <dgm:pt modelId="{33486E6C-B031-4199-BA80-C4E4444E2A32}" type="pres">
      <dgm:prSet presAssocID="{8F2C9D36-15EE-4830-9949-F9F7B6A675B7}" presName="node" presStyleLbl="node1" presStyleIdx="2" presStyleCnt="5">
        <dgm:presLayoutVars>
          <dgm:bulletEnabled val="1"/>
        </dgm:presLayoutVars>
      </dgm:prSet>
      <dgm:spPr/>
      <dgm:t>
        <a:bodyPr/>
        <a:lstStyle/>
        <a:p>
          <a:endParaRPr lang="en-US"/>
        </a:p>
      </dgm:t>
    </dgm:pt>
    <dgm:pt modelId="{A90A2870-5792-4BD6-A572-A2A3F06BE5C2}" type="pres">
      <dgm:prSet presAssocID="{5F970A22-C317-43CA-B1D1-390145FCAA3B}" presName="sibTrans" presStyleCnt="0"/>
      <dgm:spPr/>
    </dgm:pt>
    <dgm:pt modelId="{45A34AB7-A9E5-456F-B0A9-1F3C99E76842}" type="pres">
      <dgm:prSet presAssocID="{69D5A781-89E9-4E67-BC52-012FBCE2AEC4}" presName="node" presStyleLbl="node1" presStyleIdx="3" presStyleCnt="5">
        <dgm:presLayoutVars>
          <dgm:bulletEnabled val="1"/>
        </dgm:presLayoutVars>
      </dgm:prSet>
      <dgm:spPr/>
      <dgm:t>
        <a:bodyPr/>
        <a:lstStyle/>
        <a:p>
          <a:endParaRPr lang="en-US"/>
        </a:p>
      </dgm:t>
    </dgm:pt>
    <dgm:pt modelId="{09224FA7-FFFD-4FE7-9909-F116DD92FF7D}" type="pres">
      <dgm:prSet presAssocID="{11576CC9-7908-4662-B3E1-F2F830CDB260}" presName="sibTrans" presStyleCnt="0"/>
      <dgm:spPr/>
    </dgm:pt>
    <dgm:pt modelId="{F2ACE1C5-761F-417C-B06B-B70853206A8D}" type="pres">
      <dgm:prSet presAssocID="{FE77F1B7-B456-42DE-A7BF-1BF4BEEF6DB7}" presName="node" presStyleLbl="node1" presStyleIdx="4" presStyleCnt="5">
        <dgm:presLayoutVars>
          <dgm:bulletEnabled val="1"/>
        </dgm:presLayoutVars>
      </dgm:prSet>
      <dgm:spPr/>
      <dgm:t>
        <a:bodyPr/>
        <a:lstStyle/>
        <a:p>
          <a:endParaRPr lang="en-US"/>
        </a:p>
      </dgm:t>
    </dgm:pt>
  </dgm:ptLst>
  <dgm:cxnLst>
    <dgm:cxn modelId="{DF0C654D-93A0-447B-A40A-D5928CA9E0D9}" type="presOf" srcId="{8F2C9D36-15EE-4830-9949-F9F7B6A675B7}" destId="{33486E6C-B031-4199-BA80-C4E4444E2A32}" srcOrd="0" destOrd="0" presId="urn:microsoft.com/office/officeart/2005/8/layout/default#3"/>
    <dgm:cxn modelId="{325B37F3-B6F2-47DB-9985-1014E4F2AD3E}" type="presOf" srcId="{A6CD7F86-CFDC-45F8-A6EE-E65277125F1B}" destId="{7CA536DD-7A6A-46B7-A153-7D5E951DD1F6}" srcOrd="0" destOrd="0" presId="urn:microsoft.com/office/officeart/2005/8/layout/default#3"/>
    <dgm:cxn modelId="{7148153B-F2F8-4C55-B961-D5EFE3A48284}" type="presOf" srcId="{69D5A781-89E9-4E67-BC52-012FBCE2AEC4}" destId="{45A34AB7-A9E5-456F-B0A9-1F3C99E76842}" srcOrd="0" destOrd="0" presId="urn:microsoft.com/office/officeart/2005/8/layout/default#3"/>
    <dgm:cxn modelId="{D3F534B5-2177-4325-92C2-20C69A5B10A6}" srcId="{2F4B1DE4-C4E6-43C9-A9B9-25AA3F4FFF1D}" destId="{FE77F1B7-B456-42DE-A7BF-1BF4BEEF6DB7}" srcOrd="4" destOrd="0" parTransId="{EBA0E1CF-6685-4CD6-B4EE-4E683C5727A0}" sibTransId="{0EAE18B9-ADFB-4E81-B0F5-DAA9BE908C59}"/>
    <dgm:cxn modelId="{95E0B4ED-2D0D-4904-884E-C3D4AF53B861}" srcId="{2F4B1DE4-C4E6-43C9-A9B9-25AA3F4FFF1D}" destId="{69D5A781-89E9-4E67-BC52-012FBCE2AEC4}" srcOrd="3" destOrd="0" parTransId="{841D57D3-A7B4-4FAE-9CC0-4736D867C874}" sibTransId="{11576CC9-7908-4662-B3E1-F2F830CDB260}"/>
    <dgm:cxn modelId="{1C80CF65-7E42-43E3-B14F-7EAF63EF3934}" type="presOf" srcId="{FE77F1B7-B456-42DE-A7BF-1BF4BEEF6DB7}" destId="{F2ACE1C5-761F-417C-B06B-B70853206A8D}" srcOrd="0" destOrd="0" presId="urn:microsoft.com/office/officeart/2005/8/layout/default#3"/>
    <dgm:cxn modelId="{DF35F6F8-0323-4CAB-AA12-797CA0A0F039}" srcId="{2F4B1DE4-C4E6-43C9-A9B9-25AA3F4FFF1D}" destId="{0C2E7534-7A50-4BC7-B000-19419E579B6E}" srcOrd="0" destOrd="0" parTransId="{A0B9E47E-10AA-428A-83A6-FA05065BA0CF}" sibTransId="{2E537ED8-D6BC-4B5A-BB02-F0B5477EC554}"/>
    <dgm:cxn modelId="{67412F5B-606E-4DB0-890F-87CA8ABD1D8E}" type="presOf" srcId="{0C2E7534-7A50-4BC7-B000-19419E579B6E}" destId="{D65855DA-D616-4C8E-805E-444A68194B87}" srcOrd="0" destOrd="0" presId="urn:microsoft.com/office/officeart/2005/8/layout/default#3"/>
    <dgm:cxn modelId="{10FA099F-3273-442E-A521-D842B8BEECE7}" type="presOf" srcId="{2F4B1DE4-C4E6-43C9-A9B9-25AA3F4FFF1D}" destId="{C487BCDB-C0CD-4650-BFD4-F7A9C23B7309}" srcOrd="0" destOrd="0" presId="urn:microsoft.com/office/officeart/2005/8/layout/default#3"/>
    <dgm:cxn modelId="{8E8040C6-6010-4A85-866D-833551D22179}" srcId="{2F4B1DE4-C4E6-43C9-A9B9-25AA3F4FFF1D}" destId="{8F2C9D36-15EE-4830-9949-F9F7B6A675B7}" srcOrd="2" destOrd="0" parTransId="{5B51C413-D6A3-4799-AF71-319A3FCE0C5D}" sibTransId="{5F970A22-C317-43CA-B1D1-390145FCAA3B}"/>
    <dgm:cxn modelId="{610F11FB-50FE-4B68-9671-26A0A1AFEEA7}" srcId="{2F4B1DE4-C4E6-43C9-A9B9-25AA3F4FFF1D}" destId="{A6CD7F86-CFDC-45F8-A6EE-E65277125F1B}" srcOrd="1" destOrd="0" parTransId="{FD7D0824-37E9-4C3A-856A-6BE1943601F0}" sibTransId="{385022BE-6ED1-4303-BB5A-439CA55ECC04}"/>
    <dgm:cxn modelId="{A99FB4D8-9AA4-4033-BFED-5559A1292876}" type="presParOf" srcId="{C487BCDB-C0CD-4650-BFD4-F7A9C23B7309}" destId="{D65855DA-D616-4C8E-805E-444A68194B87}" srcOrd="0" destOrd="0" presId="urn:microsoft.com/office/officeart/2005/8/layout/default#3"/>
    <dgm:cxn modelId="{925030E7-D5CB-4D40-8333-C51D3503AB9A}" type="presParOf" srcId="{C487BCDB-C0CD-4650-BFD4-F7A9C23B7309}" destId="{0745A282-5FFC-479B-BA67-BAA4B4A28D2A}" srcOrd="1" destOrd="0" presId="urn:microsoft.com/office/officeart/2005/8/layout/default#3"/>
    <dgm:cxn modelId="{74A16B66-1ECC-4DCD-8456-C70C22E9CBF8}" type="presParOf" srcId="{C487BCDB-C0CD-4650-BFD4-F7A9C23B7309}" destId="{7CA536DD-7A6A-46B7-A153-7D5E951DD1F6}" srcOrd="2" destOrd="0" presId="urn:microsoft.com/office/officeart/2005/8/layout/default#3"/>
    <dgm:cxn modelId="{45F84337-864C-4B8F-AFA8-DEB6ADA3DD73}" type="presParOf" srcId="{C487BCDB-C0CD-4650-BFD4-F7A9C23B7309}" destId="{ADECFAF4-FA48-4E11-858E-10CC13416549}" srcOrd="3" destOrd="0" presId="urn:microsoft.com/office/officeart/2005/8/layout/default#3"/>
    <dgm:cxn modelId="{869D5D78-89E0-4066-8342-6C4A20E2827F}" type="presParOf" srcId="{C487BCDB-C0CD-4650-BFD4-F7A9C23B7309}" destId="{33486E6C-B031-4199-BA80-C4E4444E2A32}" srcOrd="4" destOrd="0" presId="urn:microsoft.com/office/officeart/2005/8/layout/default#3"/>
    <dgm:cxn modelId="{315734B9-B29B-49F1-AB25-4F6C67FFBBDB}" type="presParOf" srcId="{C487BCDB-C0CD-4650-BFD4-F7A9C23B7309}" destId="{A90A2870-5792-4BD6-A572-A2A3F06BE5C2}" srcOrd="5" destOrd="0" presId="urn:microsoft.com/office/officeart/2005/8/layout/default#3"/>
    <dgm:cxn modelId="{AF513ECA-DFE8-48D5-96DD-9B7E51824E7B}" type="presParOf" srcId="{C487BCDB-C0CD-4650-BFD4-F7A9C23B7309}" destId="{45A34AB7-A9E5-456F-B0A9-1F3C99E76842}" srcOrd="6" destOrd="0" presId="urn:microsoft.com/office/officeart/2005/8/layout/default#3"/>
    <dgm:cxn modelId="{0B1AFE29-95A2-4B68-A50A-91B9B4A32BA0}" type="presParOf" srcId="{C487BCDB-C0CD-4650-BFD4-F7A9C23B7309}" destId="{09224FA7-FFFD-4FE7-9909-F116DD92FF7D}" srcOrd="7" destOrd="0" presId="urn:microsoft.com/office/officeart/2005/8/layout/default#3"/>
    <dgm:cxn modelId="{AB417397-6C77-47CD-AA6B-B12ED0D92AC0}" type="presParOf" srcId="{C487BCDB-C0CD-4650-BFD4-F7A9C23B7309}" destId="{F2ACE1C5-761F-417C-B06B-B70853206A8D}" srcOrd="8" destOrd="0" presId="urn:microsoft.com/office/officeart/2005/8/layout/default#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F4B1DE4-C4E6-43C9-A9B9-25AA3F4FFF1D}" type="doc">
      <dgm:prSet loTypeId="urn:microsoft.com/office/officeart/2005/8/layout/default#4" loCatId="list" qsTypeId="urn:microsoft.com/office/officeart/2005/8/quickstyle/simple1" qsCatId="simple" csTypeId="urn:microsoft.com/office/officeart/2005/8/colors/accent1_2" csCatId="accent1" phldr="1"/>
      <dgm:spPr/>
      <dgm:t>
        <a:bodyPr/>
        <a:lstStyle/>
        <a:p>
          <a:endParaRPr lang="en-US"/>
        </a:p>
      </dgm:t>
    </dgm:pt>
    <dgm:pt modelId="{0C2E7534-7A50-4BC7-B000-19419E579B6E}">
      <dgm:prSet phldrT="[Text]"/>
      <dgm:spPr/>
      <dgm:t>
        <a:bodyPr/>
        <a:lstStyle/>
        <a:p>
          <a:r>
            <a:rPr kumimoji="0" lang="en-US" b="0" i="0" u="none" strike="noStrike" cap="none" spc="0" normalizeH="0" baseline="0" noProof="0" dirty="0">
              <a:ln>
                <a:noFill/>
              </a:ln>
              <a:solidFill>
                <a:prstClr val="white"/>
              </a:solidFill>
              <a:effectLst/>
              <a:uLnTx/>
              <a:uFillTx/>
              <a:latin typeface="Century Gothic"/>
              <a:ea typeface="+mn-ea"/>
              <a:cs typeface="+mn-cs"/>
            </a:rPr>
            <a:t>College Magazines</a:t>
          </a:r>
          <a:endParaRPr lang="en-US" dirty="0"/>
        </a:p>
      </dgm:t>
    </dgm:pt>
    <dgm:pt modelId="{A0B9E47E-10AA-428A-83A6-FA05065BA0CF}" type="parTrans" cxnId="{DF35F6F8-0323-4CAB-AA12-797CA0A0F039}">
      <dgm:prSet/>
      <dgm:spPr/>
      <dgm:t>
        <a:bodyPr/>
        <a:lstStyle/>
        <a:p>
          <a:endParaRPr lang="en-US"/>
        </a:p>
      </dgm:t>
    </dgm:pt>
    <dgm:pt modelId="{2E537ED8-D6BC-4B5A-BB02-F0B5477EC554}" type="sibTrans" cxnId="{DF35F6F8-0323-4CAB-AA12-797CA0A0F039}">
      <dgm:prSet/>
      <dgm:spPr/>
      <dgm:t>
        <a:bodyPr/>
        <a:lstStyle/>
        <a:p>
          <a:endParaRPr lang="en-US"/>
        </a:p>
      </dgm:t>
    </dgm:pt>
    <dgm:pt modelId="{A6CD7F86-CFDC-45F8-A6EE-E65277125F1B}">
      <dgm:prSet phldrT="[Text]"/>
      <dgm:spPr/>
      <dgm:t>
        <a:bodyPr/>
        <a:lstStyle/>
        <a:p>
          <a:r>
            <a:rPr kumimoji="0" lang="en-US" b="0" i="0" u="none" strike="noStrike" cap="none" spc="0" normalizeH="0" baseline="0" noProof="0" dirty="0">
              <a:ln>
                <a:noFill/>
              </a:ln>
              <a:solidFill>
                <a:prstClr val="white"/>
              </a:solidFill>
              <a:effectLst/>
              <a:uLnTx/>
              <a:uFillTx/>
              <a:latin typeface="Century Gothic"/>
              <a:ea typeface="+mn-ea"/>
              <a:cs typeface="+mn-cs"/>
            </a:rPr>
            <a:t>Wall Magazines</a:t>
          </a:r>
          <a:endParaRPr lang="en-US" dirty="0"/>
        </a:p>
      </dgm:t>
    </dgm:pt>
    <dgm:pt modelId="{FD7D0824-37E9-4C3A-856A-6BE1943601F0}" type="parTrans" cxnId="{610F11FB-50FE-4B68-9671-26A0A1AFEEA7}">
      <dgm:prSet/>
      <dgm:spPr/>
      <dgm:t>
        <a:bodyPr/>
        <a:lstStyle/>
        <a:p>
          <a:endParaRPr lang="en-US"/>
        </a:p>
      </dgm:t>
    </dgm:pt>
    <dgm:pt modelId="{385022BE-6ED1-4303-BB5A-439CA55ECC04}" type="sibTrans" cxnId="{610F11FB-50FE-4B68-9671-26A0A1AFEEA7}">
      <dgm:prSet/>
      <dgm:spPr/>
      <dgm:t>
        <a:bodyPr/>
        <a:lstStyle/>
        <a:p>
          <a:endParaRPr lang="en-US"/>
        </a:p>
      </dgm:t>
    </dgm:pt>
    <dgm:pt modelId="{8F2C9D36-15EE-4830-9949-F9F7B6A675B7}">
      <dgm:prSet phldrT="[Text]"/>
      <dgm:spPr/>
      <dgm:t>
        <a:bodyPr/>
        <a:lstStyle/>
        <a:p>
          <a:r>
            <a:rPr kumimoji="0" lang="en-US" b="0" i="0" u="none" strike="noStrike" cap="none" spc="0" normalizeH="0" baseline="0" noProof="0" dirty="0">
              <a:ln>
                <a:noFill/>
              </a:ln>
              <a:solidFill>
                <a:prstClr val="white"/>
              </a:solidFill>
              <a:effectLst/>
              <a:uLnTx/>
              <a:uFillTx/>
              <a:latin typeface="Century Gothic"/>
              <a:ea typeface="+mn-ea"/>
              <a:cs typeface="+mn-cs"/>
            </a:rPr>
            <a:t>Competitions &amp; creative activities sponsored by the University or other agencies</a:t>
          </a:r>
          <a:endParaRPr lang="en-US" dirty="0"/>
        </a:p>
      </dgm:t>
    </dgm:pt>
    <dgm:pt modelId="{5B51C413-D6A3-4799-AF71-319A3FCE0C5D}" type="parTrans" cxnId="{8E8040C6-6010-4A85-866D-833551D22179}">
      <dgm:prSet/>
      <dgm:spPr/>
      <dgm:t>
        <a:bodyPr/>
        <a:lstStyle/>
        <a:p>
          <a:endParaRPr lang="en-US"/>
        </a:p>
      </dgm:t>
    </dgm:pt>
    <dgm:pt modelId="{5F970A22-C317-43CA-B1D1-390145FCAA3B}" type="sibTrans" cxnId="{8E8040C6-6010-4A85-866D-833551D22179}">
      <dgm:prSet/>
      <dgm:spPr/>
      <dgm:t>
        <a:bodyPr/>
        <a:lstStyle/>
        <a:p>
          <a:endParaRPr lang="en-US"/>
        </a:p>
      </dgm:t>
    </dgm:pt>
    <dgm:pt modelId="{69D5A781-89E9-4E67-BC52-012FBCE2AEC4}">
      <dgm:prSet phldrT="[Text]"/>
      <dgm:spPr/>
      <dgm:t>
        <a:bodyPr/>
        <a:lstStyle/>
        <a:p>
          <a:r>
            <a:rPr kumimoji="0" lang="en-US" b="0" i="0" u="none" strike="noStrike" cap="none" spc="0" normalizeH="0" baseline="0" noProof="0" dirty="0">
              <a:ln>
                <a:noFill/>
              </a:ln>
              <a:solidFill>
                <a:prstClr val="white"/>
              </a:solidFill>
              <a:effectLst/>
              <a:uLnTx/>
              <a:uFillTx/>
              <a:latin typeface="Century Gothic"/>
              <a:ea typeface="+mn-ea"/>
              <a:cs typeface="+mn-cs"/>
            </a:rPr>
            <a:t>Guest lectures</a:t>
          </a:r>
          <a:endParaRPr lang="en-US" dirty="0"/>
        </a:p>
      </dgm:t>
    </dgm:pt>
    <dgm:pt modelId="{841D57D3-A7B4-4FAE-9CC0-4736D867C874}" type="parTrans" cxnId="{95E0B4ED-2D0D-4904-884E-C3D4AF53B861}">
      <dgm:prSet/>
      <dgm:spPr/>
      <dgm:t>
        <a:bodyPr/>
        <a:lstStyle/>
        <a:p>
          <a:endParaRPr lang="en-US"/>
        </a:p>
      </dgm:t>
    </dgm:pt>
    <dgm:pt modelId="{11576CC9-7908-4662-B3E1-F2F830CDB260}" type="sibTrans" cxnId="{95E0B4ED-2D0D-4904-884E-C3D4AF53B861}">
      <dgm:prSet/>
      <dgm:spPr/>
      <dgm:t>
        <a:bodyPr/>
        <a:lstStyle/>
        <a:p>
          <a:endParaRPr lang="en-US"/>
        </a:p>
      </dgm:t>
    </dgm:pt>
    <dgm:pt modelId="{FE77F1B7-B456-42DE-A7BF-1BF4BEEF6DB7}">
      <dgm:prSet phldrT="[Text]"/>
      <dgm:spPr/>
      <dgm:t>
        <a:bodyPr/>
        <a:lstStyle/>
        <a:p>
          <a:r>
            <a:rPr lang="en-US" dirty="0">
              <a:solidFill>
                <a:prstClr val="white"/>
              </a:solidFill>
              <a:latin typeface="Century Gothic"/>
            </a:rPr>
            <a:t>Regular Educational and study visits</a:t>
          </a:r>
          <a:endParaRPr lang="en-US" dirty="0"/>
        </a:p>
      </dgm:t>
    </dgm:pt>
    <dgm:pt modelId="{EBA0E1CF-6685-4CD6-B4EE-4E683C5727A0}" type="parTrans" cxnId="{D3F534B5-2177-4325-92C2-20C69A5B10A6}">
      <dgm:prSet/>
      <dgm:spPr/>
      <dgm:t>
        <a:bodyPr/>
        <a:lstStyle/>
        <a:p>
          <a:endParaRPr lang="en-US"/>
        </a:p>
      </dgm:t>
    </dgm:pt>
    <dgm:pt modelId="{0EAE18B9-ADFB-4E81-B0F5-DAA9BE908C59}" type="sibTrans" cxnId="{D3F534B5-2177-4325-92C2-20C69A5B10A6}">
      <dgm:prSet/>
      <dgm:spPr/>
      <dgm:t>
        <a:bodyPr/>
        <a:lstStyle/>
        <a:p>
          <a:endParaRPr lang="en-US"/>
        </a:p>
      </dgm:t>
    </dgm:pt>
    <dgm:pt modelId="{C487BCDB-C0CD-4650-BFD4-F7A9C23B7309}" type="pres">
      <dgm:prSet presAssocID="{2F4B1DE4-C4E6-43C9-A9B9-25AA3F4FFF1D}" presName="diagram" presStyleCnt="0">
        <dgm:presLayoutVars>
          <dgm:dir/>
          <dgm:resizeHandles val="exact"/>
        </dgm:presLayoutVars>
      </dgm:prSet>
      <dgm:spPr/>
      <dgm:t>
        <a:bodyPr/>
        <a:lstStyle/>
        <a:p>
          <a:endParaRPr lang="en-US"/>
        </a:p>
      </dgm:t>
    </dgm:pt>
    <dgm:pt modelId="{D65855DA-D616-4C8E-805E-444A68194B87}" type="pres">
      <dgm:prSet presAssocID="{0C2E7534-7A50-4BC7-B000-19419E579B6E}" presName="node" presStyleLbl="node1" presStyleIdx="0" presStyleCnt="5">
        <dgm:presLayoutVars>
          <dgm:bulletEnabled val="1"/>
        </dgm:presLayoutVars>
      </dgm:prSet>
      <dgm:spPr/>
      <dgm:t>
        <a:bodyPr/>
        <a:lstStyle/>
        <a:p>
          <a:endParaRPr lang="en-US"/>
        </a:p>
      </dgm:t>
    </dgm:pt>
    <dgm:pt modelId="{0745A282-5FFC-479B-BA67-BAA4B4A28D2A}" type="pres">
      <dgm:prSet presAssocID="{2E537ED8-D6BC-4B5A-BB02-F0B5477EC554}" presName="sibTrans" presStyleCnt="0"/>
      <dgm:spPr/>
    </dgm:pt>
    <dgm:pt modelId="{7CA536DD-7A6A-46B7-A153-7D5E951DD1F6}" type="pres">
      <dgm:prSet presAssocID="{A6CD7F86-CFDC-45F8-A6EE-E65277125F1B}" presName="node" presStyleLbl="node1" presStyleIdx="1" presStyleCnt="5">
        <dgm:presLayoutVars>
          <dgm:bulletEnabled val="1"/>
        </dgm:presLayoutVars>
      </dgm:prSet>
      <dgm:spPr/>
      <dgm:t>
        <a:bodyPr/>
        <a:lstStyle/>
        <a:p>
          <a:endParaRPr lang="en-US"/>
        </a:p>
      </dgm:t>
    </dgm:pt>
    <dgm:pt modelId="{ADECFAF4-FA48-4E11-858E-10CC13416549}" type="pres">
      <dgm:prSet presAssocID="{385022BE-6ED1-4303-BB5A-439CA55ECC04}" presName="sibTrans" presStyleCnt="0"/>
      <dgm:spPr/>
    </dgm:pt>
    <dgm:pt modelId="{33486E6C-B031-4199-BA80-C4E4444E2A32}" type="pres">
      <dgm:prSet presAssocID="{8F2C9D36-15EE-4830-9949-F9F7B6A675B7}" presName="node" presStyleLbl="node1" presStyleIdx="2" presStyleCnt="5">
        <dgm:presLayoutVars>
          <dgm:bulletEnabled val="1"/>
        </dgm:presLayoutVars>
      </dgm:prSet>
      <dgm:spPr/>
      <dgm:t>
        <a:bodyPr/>
        <a:lstStyle/>
        <a:p>
          <a:endParaRPr lang="en-US"/>
        </a:p>
      </dgm:t>
    </dgm:pt>
    <dgm:pt modelId="{A90A2870-5792-4BD6-A572-A2A3F06BE5C2}" type="pres">
      <dgm:prSet presAssocID="{5F970A22-C317-43CA-B1D1-390145FCAA3B}" presName="sibTrans" presStyleCnt="0"/>
      <dgm:spPr/>
    </dgm:pt>
    <dgm:pt modelId="{45A34AB7-A9E5-456F-B0A9-1F3C99E76842}" type="pres">
      <dgm:prSet presAssocID="{69D5A781-89E9-4E67-BC52-012FBCE2AEC4}" presName="node" presStyleLbl="node1" presStyleIdx="3" presStyleCnt="5">
        <dgm:presLayoutVars>
          <dgm:bulletEnabled val="1"/>
        </dgm:presLayoutVars>
      </dgm:prSet>
      <dgm:spPr/>
      <dgm:t>
        <a:bodyPr/>
        <a:lstStyle/>
        <a:p>
          <a:endParaRPr lang="en-US"/>
        </a:p>
      </dgm:t>
    </dgm:pt>
    <dgm:pt modelId="{09224FA7-FFFD-4FE7-9909-F116DD92FF7D}" type="pres">
      <dgm:prSet presAssocID="{11576CC9-7908-4662-B3E1-F2F830CDB260}" presName="sibTrans" presStyleCnt="0"/>
      <dgm:spPr/>
    </dgm:pt>
    <dgm:pt modelId="{F2ACE1C5-761F-417C-B06B-B70853206A8D}" type="pres">
      <dgm:prSet presAssocID="{FE77F1B7-B456-42DE-A7BF-1BF4BEEF6DB7}" presName="node" presStyleLbl="node1" presStyleIdx="4" presStyleCnt="5">
        <dgm:presLayoutVars>
          <dgm:bulletEnabled val="1"/>
        </dgm:presLayoutVars>
      </dgm:prSet>
      <dgm:spPr/>
      <dgm:t>
        <a:bodyPr/>
        <a:lstStyle/>
        <a:p>
          <a:endParaRPr lang="en-US"/>
        </a:p>
      </dgm:t>
    </dgm:pt>
  </dgm:ptLst>
  <dgm:cxnLst>
    <dgm:cxn modelId="{E6198C5C-6DBB-4B7B-97A6-6166BC270555}" type="presOf" srcId="{69D5A781-89E9-4E67-BC52-012FBCE2AEC4}" destId="{45A34AB7-A9E5-456F-B0A9-1F3C99E76842}" srcOrd="0" destOrd="0" presId="urn:microsoft.com/office/officeart/2005/8/layout/default#4"/>
    <dgm:cxn modelId="{E3BC44BB-43CA-4125-954A-CBF577F70E2E}" type="presOf" srcId="{2F4B1DE4-C4E6-43C9-A9B9-25AA3F4FFF1D}" destId="{C487BCDB-C0CD-4650-BFD4-F7A9C23B7309}" srcOrd="0" destOrd="0" presId="urn:microsoft.com/office/officeart/2005/8/layout/default#4"/>
    <dgm:cxn modelId="{D3F534B5-2177-4325-92C2-20C69A5B10A6}" srcId="{2F4B1DE4-C4E6-43C9-A9B9-25AA3F4FFF1D}" destId="{FE77F1B7-B456-42DE-A7BF-1BF4BEEF6DB7}" srcOrd="4" destOrd="0" parTransId="{EBA0E1CF-6685-4CD6-B4EE-4E683C5727A0}" sibTransId="{0EAE18B9-ADFB-4E81-B0F5-DAA9BE908C59}"/>
    <dgm:cxn modelId="{95E0B4ED-2D0D-4904-884E-C3D4AF53B861}" srcId="{2F4B1DE4-C4E6-43C9-A9B9-25AA3F4FFF1D}" destId="{69D5A781-89E9-4E67-BC52-012FBCE2AEC4}" srcOrd="3" destOrd="0" parTransId="{841D57D3-A7B4-4FAE-9CC0-4736D867C874}" sibTransId="{11576CC9-7908-4662-B3E1-F2F830CDB260}"/>
    <dgm:cxn modelId="{DF35F6F8-0323-4CAB-AA12-797CA0A0F039}" srcId="{2F4B1DE4-C4E6-43C9-A9B9-25AA3F4FFF1D}" destId="{0C2E7534-7A50-4BC7-B000-19419E579B6E}" srcOrd="0" destOrd="0" parTransId="{A0B9E47E-10AA-428A-83A6-FA05065BA0CF}" sibTransId="{2E537ED8-D6BC-4B5A-BB02-F0B5477EC554}"/>
    <dgm:cxn modelId="{13FFCD10-FBA5-4BEC-9EC5-DBCFC6DE4C58}" type="presOf" srcId="{A6CD7F86-CFDC-45F8-A6EE-E65277125F1B}" destId="{7CA536DD-7A6A-46B7-A153-7D5E951DD1F6}" srcOrd="0" destOrd="0" presId="urn:microsoft.com/office/officeart/2005/8/layout/default#4"/>
    <dgm:cxn modelId="{5AC52D2D-5235-4E65-BFA5-9B60856E411B}" type="presOf" srcId="{FE77F1B7-B456-42DE-A7BF-1BF4BEEF6DB7}" destId="{F2ACE1C5-761F-417C-B06B-B70853206A8D}" srcOrd="0" destOrd="0" presId="urn:microsoft.com/office/officeart/2005/8/layout/default#4"/>
    <dgm:cxn modelId="{8E8040C6-6010-4A85-866D-833551D22179}" srcId="{2F4B1DE4-C4E6-43C9-A9B9-25AA3F4FFF1D}" destId="{8F2C9D36-15EE-4830-9949-F9F7B6A675B7}" srcOrd="2" destOrd="0" parTransId="{5B51C413-D6A3-4799-AF71-319A3FCE0C5D}" sibTransId="{5F970A22-C317-43CA-B1D1-390145FCAA3B}"/>
    <dgm:cxn modelId="{46CCE613-FE8C-41AD-8F4E-4650B19FC812}" type="presOf" srcId="{8F2C9D36-15EE-4830-9949-F9F7B6A675B7}" destId="{33486E6C-B031-4199-BA80-C4E4444E2A32}" srcOrd="0" destOrd="0" presId="urn:microsoft.com/office/officeart/2005/8/layout/default#4"/>
    <dgm:cxn modelId="{610F11FB-50FE-4B68-9671-26A0A1AFEEA7}" srcId="{2F4B1DE4-C4E6-43C9-A9B9-25AA3F4FFF1D}" destId="{A6CD7F86-CFDC-45F8-A6EE-E65277125F1B}" srcOrd="1" destOrd="0" parTransId="{FD7D0824-37E9-4C3A-856A-6BE1943601F0}" sibTransId="{385022BE-6ED1-4303-BB5A-439CA55ECC04}"/>
    <dgm:cxn modelId="{DD9581D8-1BC6-4ACF-BE96-E9D8B32CF0EF}" type="presOf" srcId="{0C2E7534-7A50-4BC7-B000-19419E579B6E}" destId="{D65855DA-D616-4C8E-805E-444A68194B87}" srcOrd="0" destOrd="0" presId="urn:microsoft.com/office/officeart/2005/8/layout/default#4"/>
    <dgm:cxn modelId="{A98B3EDB-B840-44E4-BB20-B9593CC86A53}" type="presParOf" srcId="{C487BCDB-C0CD-4650-BFD4-F7A9C23B7309}" destId="{D65855DA-D616-4C8E-805E-444A68194B87}" srcOrd="0" destOrd="0" presId="urn:microsoft.com/office/officeart/2005/8/layout/default#4"/>
    <dgm:cxn modelId="{E93230EC-E3C8-4EEE-9614-EBC2FB681EB2}" type="presParOf" srcId="{C487BCDB-C0CD-4650-BFD4-F7A9C23B7309}" destId="{0745A282-5FFC-479B-BA67-BAA4B4A28D2A}" srcOrd="1" destOrd="0" presId="urn:microsoft.com/office/officeart/2005/8/layout/default#4"/>
    <dgm:cxn modelId="{1F53EEEB-AEE2-40EA-BC4B-3F437ED7FA5E}" type="presParOf" srcId="{C487BCDB-C0CD-4650-BFD4-F7A9C23B7309}" destId="{7CA536DD-7A6A-46B7-A153-7D5E951DD1F6}" srcOrd="2" destOrd="0" presId="urn:microsoft.com/office/officeart/2005/8/layout/default#4"/>
    <dgm:cxn modelId="{2CEDD3A6-2D1B-4BB4-9036-218B12F60145}" type="presParOf" srcId="{C487BCDB-C0CD-4650-BFD4-F7A9C23B7309}" destId="{ADECFAF4-FA48-4E11-858E-10CC13416549}" srcOrd="3" destOrd="0" presId="urn:microsoft.com/office/officeart/2005/8/layout/default#4"/>
    <dgm:cxn modelId="{8F4E5213-4727-4BF4-967B-3355AADFB535}" type="presParOf" srcId="{C487BCDB-C0CD-4650-BFD4-F7A9C23B7309}" destId="{33486E6C-B031-4199-BA80-C4E4444E2A32}" srcOrd="4" destOrd="0" presId="urn:microsoft.com/office/officeart/2005/8/layout/default#4"/>
    <dgm:cxn modelId="{FA770F2C-9DBA-4FDD-B515-DDA3DA6E46F6}" type="presParOf" srcId="{C487BCDB-C0CD-4650-BFD4-F7A9C23B7309}" destId="{A90A2870-5792-4BD6-A572-A2A3F06BE5C2}" srcOrd="5" destOrd="0" presId="urn:microsoft.com/office/officeart/2005/8/layout/default#4"/>
    <dgm:cxn modelId="{AF6D1622-B6D1-4AC3-ADA6-363DB8839510}" type="presParOf" srcId="{C487BCDB-C0CD-4650-BFD4-F7A9C23B7309}" destId="{45A34AB7-A9E5-456F-B0A9-1F3C99E76842}" srcOrd="6" destOrd="0" presId="urn:microsoft.com/office/officeart/2005/8/layout/default#4"/>
    <dgm:cxn modelId="{0E47CBA9-45BD-4105-B230-F2263D4B7643}" type="presParOf" srcId="{C487BCDB-C0CD-4650-BFD4-F7A9C23B7309}" destId="{09224FA7-FFFD-4FE7-9909-F116DD92FF7D}" srcOrd="7" destOrd="0" presId="urn:microsoft.com/office/officeart/2005/8/layout/default#4"/>
    <dgm:cxn modelId="{76AF7D87-83A6-4872-9760-73355818A982}" type="presParOf" srcId="{C487BCDB-C0CD-4650-BFD4-F7A9C23B7309}" destId="{F2ACE1C5-761F-417C-B06B-B70853206A8D}" srcOrd="8" destOrd="0" presId="urn:microsoft.com/office/officeart/2005/8/layout/default#4"/>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C0438-B479-4D04-B468-217F014C0EDD}">
      <dsp:nvSpPr>
        <dsp:cNvPr id="0" name=""/>
        <dsp:cNvSpPr/>
      </dsp:nvSpPr>
      <dsp:spPr>
        <a:xfrm>
          <a:off x="596" y="162902"/>
          <a:ext cx="2326902" cy="139614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Times New Roman" panose="02020603050405020304" pitchFamily="18" charset="0"/>
              <a:cs typeface="Times New Roman" panose="02020603050405020304" pitchFamily="18" charset="0"/>
            </a:rPr>
            <a:t>Medical</a:t>
          </a:r>
          <a:r>
            <a:rPr lang="en-US" sz="1900" b="1" kern="1200" baseline="0" dirty="0">
              <a:latin typeface="Times New Roman" panose="02020603050405020304" pitchFamily="18" charset="0"/>
              <a:cs typeface="Times New Roman" panose="02020603050405020304" pitchFamily="18" charset="0"/>
            </a:rPr>
            <a:t> college &amp; Research Centre</a:t>
          </a:r>
          <a:endParaRPr lang="en-US" sz="1900" kern="1200" dirty="0"/>
        </a:p>
      </dsp:txBody>
      <dsp:txXfrm>
        <a:off x="596" y="162902"/>
        <a:ext cx="2326902" cy="1396141"/>
      </dsp:txXfrm>
    </dsp:sp>
    <dsp:sp modelId="{5FA89017-257F-4603-88C3-EE7AD4B7FDB3}">
      <dsp:nvSpPr>
        <dsp:cNvPr id="0" name=""/>
        <dsp:cNvSpPr/>
      </dsp:nvSpPr>
      <dsp:spPr>
        <a:xfrm>
          <a:off x="2560189" y="162902"/>
          <a:ext cx="2326902" cy="139614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u="none" strike="noStrike" kern="1200" dirty="0">
              <a:effectLst/>
              <a:latin typeface="Times New Roman" panose="02020603050405020304" pitchFamily="18" charset="0"/>
              <a:cs typeface="Times New Roman" panose="02020603050405020304" pitchFamily="18" charset="0"/>
            </a:rPr>
            <a:t>Dental</a:t>
          </a:r>
          <a:r>
            <a:rPr lang="en-US" sz="1900" b="1" i="0" u="none" strike="noStrike" kern="1200" baseline="0" dirty="0">
              <a:effectLst/>
              <a:latin typeface="Times New Roman" panose="02020603050405020304" pitchFamily="18" charset="0"/>
              <a:cs typeface="Times New Roman" panose="02020603050405020304" pitchFamily="18" charset="0"/>
            </a:rPr>
            <a:t> College &amp; Research Centre</a:t>
          </a:r>
          <a:endParaRPr lang="en-US" sz="1900" kern="1200" dirty="0"/>
        </a:p>
      </dsp:txBody>
      <dsp:txXfrm>
        <a:off x="2560189" y="162902"/>
        <a:ext cx="2326902" cy="1396141"/>
      </dsp:txXfrm>
    </dsp:sp>
    <dsp:sp modelId="{630504E8-E38F-4B18-9ADE-C9BF78C9EEFA}">
      <dsp:nvSpPr>
        <dsp:cNvPr id="0" name=""/>
        <dsp:cNvSpPr/>
      </dsp:nvSpPr>
      <dsp:spPr>
        <a:xfrm>
          <a:off x="596" y="1791734"/>
          <a:ext cx="2326902" cy="139614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u="none" strike="noStrike" kern="1200" dirty="0">
              <a:effectLst/>
              <a:latin typeface="Times New Roman" panose="02020603050405020304" pitchFamily="18" charset="0"/>
              <a:cs typeface="Times New Roman" panose="02020603050405020304" pitchFamily="18" charset="0"/>
            </a:rPr>
            <a:t>College of Nursing</a:t>
          </a:r>
          <a:endParaRPr lang="en-US" sz="1900" kern="1200" dirty="0"/>
        </a:p>
      </dsp:txBody>
      <dsp:txXfrm>
        <a:off x="596" y="1791734"/>
        <a:ext cx="2326902" cy="1396141"/>
      </dsp:txXfrm>
    </dsp:sp>
    <dsp:sp modelId="{7D07F843-D11D-4D95-AF8E-E0D1C8EA92E0}">
      <dsp:nvSpPr>
        <dsp:cNvPr id="0" name=""/>
        <dsp:cNvSpPr/>
      </dsp:nvSpPr>
      <dsp:spPr>
        <a:xfrm>
          <a:off x="2560189" y="1791734"/>
          <a:ext cx="2326902" cy="139614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u="none" strike="noStrike" kern="1200" dirty="0">
              <a:effectLst/>
              <a:latin typeface="Times New Roman" panose="02020603050405020304" pitchFamily="18" charset="0"/>
              <a:cs typeface="Times New Roman" panose="02020603050405020304" pitchFamily="18" charset="0"/>
            </a:rPr>
            <a:t>College of Pharmacy</a:t>
          </a:r>
          <a:endParaRPr lang="en-US" sz="1900" kern="1200" dirty="0"/>
        </a:p>
      </dsp:txBody>
      <dsp:txXfrm>
        <a:off x="2560189" y="1791734"/>
        <a:ext cx="2326902" cy="1396141"/>
      </dsp:txXfrm>
    </dsp:sp>
    <dsp:sp modelId="{42F57E3A-C31C-4D54-AAB8-20742D2C0F09}">
      <dsp:nvSpPr>
        <dsp:cNvPr id="0" name=""/>
        <dsp:cNvSpPr/>
      </dsp:nvSpPr>
      <dsp:spPr>
        <a:xfrm>
          <a:off x="596" y="3420565"/>
          <a:ext cx="2326902" cy="139614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u="none" strike="noStrike" kern="1200" dirty="0">
              <a:effectLst/>
              <a:latin typeface="Times New Roman" panose="02020603050405020304" pitchFamily="18" charset="0"/>
              <a:cs typeface="Times New Roman" panose="02020603050405020304" pitchFamily="18" charset="0"/>
            </a:rPr>
            <a:t>College of Paramedical Sciences </a:t>
          </a:r>
          <a:endParaRPr lang="en-US" sz="1900" kern="1200" dirty="0"/>
        </a:p>
      </dsp:txBody>
      <dsp:txXfrm>
        <a:off x="596" y="3420565"/>
        <a:ext cx="2326902" cy="1396141"/>
      </dsp:txXfrm>
    </dsp:sp>
    <dsp:sp modelId="{F51CEF2A-1AB7-4727-B178-5588BB1B0616}">
      <dsp:nvSpPr>
        <dsp:cNvPr id="0" name=""/>
        <dsp:cNvSpPr/>
      </dsp:nvSpPr>
      <dsp:spPr>
        <a:xfrm>
          <a:off x="2560189" y="3420565"/>
          <a:ext cx="2326902" cy="139614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u="none" strike="noStrike" kern="1200" dirty="0">
              <a:effectLst/>
              <a:latin typeface="Times New Roman" panose="02020603050405020304" pitchFamily="18" charset="0"/>
              <a:cs typeface="Times New Roman" panose="02020603050405020304" pitchFamily="18" charset="0"/>
            </a:rPr>
            <a:t>College  of Computing Sciences &amp;Information Technology </a:t>
          </a:r>
          <a:endParaRPr lang="en-US" sz="1900" kern="1200" dirty="0"/>
        </a:p>
      </dsp:txBody>
      <dsp:txXfrm>
        <a:off x="2560189" y="3420565"/>
        <a:ext cx="2326902" cy="13961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C0438-B479-4D04-B468-217F014C0EDD}">
      <dsp:nvSpPr>
        <dsp:cNvPr id="0" name=""/>
        <dsp:cNvSpPr/>
      </dsp:nvSpPr>
      <dsp:spPr>
        <a:xfrm>
          <a:off x="978192" y="1154"/>
          <a:ext cx="2035176" cy="12211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u="none" strike="noStrike" kern="1200" dirty="0">
              <a:effectLst/>
              <a:latin typeface="Times New Roman" panose="02020603050405020304" pitchFamily="18" charset="0"/>
              <a:cs typeface="Times New Roman" panose="02020603050405020304" pitchFamily="18" charset="0"/>
            </a:rPr>
            <a:t>Faculty</a:t>
          </a:r>
          <a:r>
            <a:rPr lang="en-US" sz="1900" b="1" i="0" u="none" strike="noStrike" kern="1200" baseline="0" dirty="0">
              <a:effectLst/>
              <a:latin typeface="Times New Roman" panose="02020603050405020304" pitchFamily="18" charset="0"/>
              <a:cs typeface="Times New Roman" panose="02020603050405020304" pitchFamily="18" charset="0"/>
            </a:rPr>
            <a:t> of Education &amp; </a:t>
          </a:r>
          <a:r>
            <a:rPr lang="en-US" sz="1900" b="1" i="0" u="none" strike="noStrike" kern="1200" dirty="0">
              <a:effectLst/>
              <a:latin typeface="Times New Roman" panose="02020603050405020304" pitchFamily="18" charset="0"/>
              <a:cs typeface="Times New Roman" panose="02020603050405020304" pitchFamily="18" charset="0"/>
            </a:rPr>
            <a:t>Physical</a:t>
          </a:r>
          <a:r>
            <a:rPr lang="en-US" sz="1900" b="1" i="0" u="none" strike="noStrike" kern="1200" baseline="0" dirty="0">
              <a:effectLst/>
              <a:latin typeface="Times New Roman" panose="02020603050405020304" pitchFamily="18" charset="0"/>
              <a:cs typeface="Times New Roman" panose="02020603050405020304" pitchFamily="18" charset="0"/>
            </a:rPr>
            <a:t> Education </a:t>
          </a:r>
          <a:endParaRPr lang="en-US" sz="1900" kern="1200" dirty="0"/>
        </a:p>
      </dsp:txBody>
      <dsp:txXfrm>
        <a:off x="978192" y="1154"/>
        <a:ext cx="2035176" cy="1221105"/>
      </dsp:txXfrm>
    </dsp:sp>
    <dsp:sp modelId="{5FA89017-257F-4603-88C3-EE7AD4B7FDB3}">
      <dsp:nvSpPr>
        <dsp:cNvPr id="0" name=""/>
        <dsp:cNvSpPr/>
      </dsp:nvSpPr>
      <dsp:spPr>
        <a:xfrm>
          <a:off x="3216886" y="1154"/>
          <a:ext cx="2035176" cy="12211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u="none" strike="noStrike" kern="1200" dirty="0">
              <a:effectLst/>
              <a:latin typeface="Times New Roman" panose="02020603050405020304" pitchFamily="18" charset="0"/>
              <a:cs typeface="Times New Roman" panose="02020603050405020304" pitchFamily="18" charset="0"/>
            </a:rPr>
            <a:t>Department of Physiotherapy</a:t>
          </a:r>
          <a:r>
            <a:rPr lang="en-US" sz="1900" b="1" i="0" u="none" strike="noStrike" kern="1200" baseline="0" dirty="0">
              <a:effectLst/>
              <a:latin typeface="Times New Roman" panose="02020603050405020304" pitchFamily="18" charset="0"/>
              <a:cs typeface="Times New Roman" panose="02020603050405020304" pitchFamily="18" charset="0"/>
            </a:rPr>
            <a:t> </a:t>
          </a:r>
          <a:endParaRPr lang="en-US" sz="1900" kern="1200" dirty="0"/>
        </a:p>
      </dsp:txBody>
      <dsp:txXfrm>
        <a:off x="3216886" y="1154"/>
        <a:ext cx="2035176" cy="1221105"/>
      </dsp:txXfrm>
    </dsp:sp>
    <dsp:sp modelId="{630504E8-E38F-4B18-9ADE-C9BF78C9EEFA}">
      <dsp:nvSpPr>
        <dsp:cNvPr id="0" name=""/>
        <dsp:cNvSpPr/>
      </dsp:nvSpPr>
      <dsp:spPr>
        <a:xfrm>
          <a:off x="417287" y="1425778"/>
          <a:ext cx="3156985" cy="12211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u="none" strike="noStrike" kern="1200" dirty="0">
              <a:effectLst/>
              <a:latin typeface="Times New Roman" panose="02020603050405020304" pitchFamily="18" charset="0"/>
              <a:cs typeface="Times New Roman" panose="02020603050405020304" pitchFamily="18" charset="0"/>
            </a:rPr>
            <a:t>Faculty of Engineering</a:t>
          </a:r>
        </a:p>
        <a:p>
          <a:pPr marL="0" lvl="0" indent="0" algn="ctr" defTabSz="844550">
            <a:lnSpc>
              <a:spcPct val="90000"/>
            </a:lnSpc>
            <a:spcBef>
              <a:spcPct val="0"/>
            </a:spcBef>
            <a:spcAft>
              <a:spcPct val="35000"/>
            </a:spcAft>
            <a:buNone/>
          </a:pPr>
          <a:r>
            <a:rPr lang="en-US" sz="1900" b="1" kern="1200" dirty="0"/>
            <a:t>&amp; CCSIT</a:t>
          </a:r>
        </a:p>
      </dsp:txBody>
      <dsp:txXfrm>
        <a:off x="417287" y="1425778"/>
        <a:ext cx="3156985" cy="1221105"/>
      </dsp:txXfrm>
    </dsp:sp>
    <dsp:sp modelId="{7D07F843-D11D-4D95-AF8E-E0D1C8EA92E0}">
      <dsp:nvSpPr>
        <dsp:cNvPr id="0" name=""/>
        <dsp:cNvSpPr/>
      </dsp:nvSpPr>
      <dsp:spPr>
        <a:xfrm>
          <a:off x="3777791" y="1425778"/>
          <a:ext cx="2035176" cy="12211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u="none" strike="noStrike" kern="1200" dirty="0">
              <a:effectLst/>
              <a:latin typeface="Times New Roman" panose="02020603050405020304" pitchFamily="18" charset="0"/>
              <a:cs typeface="Times New Roman" panose="02020603050405020304" pitchFamily="18" charset="0"/>
            </a:rPr>
            <a:t>TMIMT College of Management </a:t>
          </a:r>
          <a:endParaRPr lang="en-US" sz="1900" kern="1200" dirty="0"/>
        </a:p>
      </dsp:txBody>
      <dsp:txXfrm>
        <a:off x="3777791" y="1425778"/>
        <a:ext cx="2035176" cy="1221105"/>
      </dsp:txXfrm>
    </dsp:sp>
    <dsp:sp modelId="{42F57E3A-C31C-4D54-AAB8-20742D2C0F09}">
      <dsp:nvSpPr>
        <dsp:cNvPr id="0" name=""/>
        <dsp:cNvSpPr/>
      </dsp:nvSpPr>
      <dsp:spPr>
        <a:xfrm>
          <a:off x="978192" y="2850401"/>
          <a:ext cx="2035176" cy="12211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u="none" strike="noStrike" kern="1200" dirty="0">
              <a:effectLst/>
              <a:latin typeface="Times New Roman" panose="02020603050405020304" pitchFamily="18" charset="0"/>
              <a:cs typeface="Times New Roman" panose="02020603050405020304" pitchFamily="18" charset="0"/>
            </a:rPr>
            <a:t>College of Agriculture Sciences</a:t>
          </a:r>
          <a:endParaRPr lang="en-US" sz="1900" kern="1200" dirty="0"/>
        </a:p>
      </dsp:txBody>
      <dsp:txXfrm>
        <a:off x="978192" y="2850401"/>
        <a:ext cx="2035176" cy="1221105"/>
      </dsp:txXfrm>
    </dsp:sp>
    <dsp:sp modelId="{F51CEF2A-1AB7-4727-B178-5588BB1B0616}">
      <dsp:nvSpPr>
        <dsp:cNvPr id="0" name=""/>
        <dsp:cNvSpPr/>
      </dsp:nvSpPr>
      <dsp:spPr>
        <a:xfrm>
          <a:off x="3216886" y="2850401"/>
          <a:ext cx="2035176" cy="12211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u="none" strike="noStrike" kern="1200" dirty="0">
              <a:effectLst/>
              <a:latin typeface="Times New Roman" panose="02020603050405020304" pitchFamily="18" charset="0"/>
              <a:cs typeface="Times New Roman" panose="02020603050405020304" pitchFamily="18" charset="0"/>
            </a:rPr>
            <a:t>College of Law</a:t>
          </a:r>
          <a:r>
            <a:rPr lang="en-US" sz="1900" b="1" i="0" u="none" strike="noStrike" kern="1200" baseline="0" dirty="0">
              <a:effectLst/>
              <a:latin typeface="Times New Roman" panose="02020603050405020304" pitchFamily="18" charset="0"/>
              <a:cs typeface="Times New Roman" panose="02020603050405020304" pitchFamily="18" charset="0"/>
            </a:rPr>
            <a:t> &amp; Legal Studies</a:t>
          </a:r>
          <a:endParaRPr lang="en-US" sz="1900" kern="1200" dirty="0"/>
        </a:p>
      </dsp:txBody>
      <dsp:txXfrm>
        <a:off x="3216886" y="2850401"/>
        <a:ext cx="2035176" cy="1221105"/>
      </dsp:txXfrm>
    </dsp:sp>
    <dsp:sp modelId="{FBD07485-6B15-465F-AEC2-7230E8831672}">
      <dsp:nvSpPr>
        <dsp:cNvPr id="0" name=""/>
        <dsp:cNvSpPr/>
      </dsp:nvSpPr>
      <dsp:spPr>
        <a:xfrm>
          <a:off x="2377992" y="4275025"/>
          <a:ext cx="2035176" cy="12211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u="none" strike="noStrike" kern="1200" dirty="0">
              <a:effectLst/>
              <a:latin typeface="Times New Roman" panose="02020603050405020304" pitchFamily="18" charset="0"/>
              <a:cs typeface="Times New Roman" panose="02020603050405020304" pitchFamily="18" charset="0"/>
            </a:rPr>
            <a:t>College of Fine Arts</a:t>
          </a:r>
          <a:endParaRPr lang="en-US" sz="1900" kern="1200" dirty="0"/>
        </a:p>
      </dsp:txBody>
      <dsp:txXfrm>
        <a:off x="2377992" y="4275025"/>
        <a:ext cx="2035176" cy="1221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768DC-2288-4EA4-839F-E54511511FE3}">
      <dsp:nvSpPr>
        <dsp:cNvPr id="0" name=""/>
        <dsp:cNvSpPr/>
      </dsp:nvSpPr>
      <dsp:spPr>
        <a:xfrm rot="16200000">
          <a:off x="1187847" y="-1187847"/>
          <a:ext cx="2097881" cy="4473575"/>
        </a:xfrm>
        <a:prstGeom prst="round1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b="1" kern="1200" dirty="0"/>
            <a:t>Curricular Activities</a:t>
          </a:r>
          <a:endParaRPr lang="en-IN" sz="3700" kern="1200" dirty="0"/>
        </a:p>
      </dsp:txBody>
      <dsp:txXfrm rot="5400000">
        <a:off x="0" y="0"/>
        <a:ext cx="4473575" cy="1573410"/>
      </dsp:txXfrm>
    </dsp:sp>
    <dsp:sp modelId="{6D2BE76F-DDAA-4785-B956-33CC65290956}">
      <dsp:nvSpPr>
        <dsp:cNvPr id="0" name=""/>
        <dsp:cNvSpPr/>
      </dsp:nvSpPr>
      <dsp:spPr>
        <a:xfrm>
          <a:off x="4473575" y="0"/>
          <a:ext cx="4473575" cy="2097881"/>
        </a:xfrm>
        <a:prstGeom prst="round1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b="1" kern="1200" dirty="0"/>
            <a:t>Co-Curricular Activities</a:t>
          </a:r>
          <a:endParaRPr lang="en-IN" sz="3700" b="1" kern="1200" dirty="0"/>
        </a:p>
      </dsp:txBody>
      <dsp:txXfrm>
        <a:off x="4473575" y="0"/>
        <a:ext cx="4473575" cy="1573410"/>
      </dsp:txXfrm>
    </dsp:sp>
    <dsp:sp modelId="{63506F0A-87DE-4C70-A4DD-7C8A007C5C40}">
      <dsp:nvSpPr>
        <dsp:cNvPr id="0" name=""/>
        <dsp:cNvSpPr/>
      </dsp:nvSpPr>
      <dsp:spPr>
        <a:xfrm rot="10800000">
          <a:off x="0" y="2097881"/>
          <a:ext cx="4473575" cy="2097881"/>
        </a:xfrm>
        <a:prstGeom prst="round1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b="1" kern="1200" dirty="0"/>
            <a:t>Extra-Curricular Activities</a:t>
          </a:r>
          <a:endParaRPr lang="en-IN" sz="3700" kern="1200" dirty="0"/>
        </a:p>
      </dsp:txBody>
      <dsp:txXfrm rot="10800000">
        <a:off x="0" y="2622351"/>
        <a:ext cx="4473575" cy="1573410"/>
      </dsp:txXfrm>
    </dsp:sp>
    <dsp:sp modelId="{6EBD5212-3F29-4951-8C77-67DE36219A86}">
      <dsp:nvSpPr>
        <dsp:cNvPr id="0" name=""/>
        <dsp:cNvSpPr/>
      </dsp:nvSpPr>
      <dsp:spPr>
        <a:xfrm rot="5400000">
          <a:off x="5661421" y="910034"/>
          <a:ext cx="2097881" cy="4473575"/>
        </a:xfrm>
        <a:prstGeom prst="round1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b="1" kern="1200" dirty="0"/>
            <a:t>Extramural Activities</a:t>
          </a:r>
          <a:endParaRPr lang="en-IN" sz="3700" kern="1200" dirty="0"/>
        </a:p>
      </dsp:txBody>
      <dsp:txXfrm rot="-5400000">
        <a:off x="4473575" y="2622351"/>
        <a:ext cx="4473575" cy="1573410"/>
      </dsp:txXfrm>
    </dsp:sp>
    <dsp:sp modelId="{6DBA907D-59AA-44CF-A316-3BA45085172B}">
      <dsp:nvSpPr>
        <dsp:cNvPr id="0" name=""/>
        <dsp:cNvSpPr/>
      </dsp:nvSpPr>
      <dsp:spPr>
        <a:xfrm>
          <a:off x="3131502" y="1573410"/>
          <a:ext cx="2684145" cy="1048940"/>
        </a:xfrm>
        <a:prstGeom prst="roundRect">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ACTIVITIES</a:t>
          </a:r>
          <a:endParaRPr lang="en-IN" sz="3700" kern="1200" dirty="0"/>
        </a:p>
      </dsp:txBody>
      <dsp:txXfrm>
        <a:off x="3182707" y="1624615"/>
        <a:ext cx="2581735" cy="9465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855DA-D616-4C8E-805E-444A68194B87}">
      <dsp:nvSpPr>
        <dsp:cNvPr id="0" name=""/>
        <dsp:cNvSpPr/>
      </dsp:nvSpPr>
      <dsp:spPr>
        <a:xfrm>
          <a:off x="689120" y="213"/>
          <a:ext cx="1652373" cy="99142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en-US" sz="1900" b="0" i="0" u="none" strike="noStrike" kern="1200" cap="none" spc="0" normalizeH="0" baseline="0" noProof="0" dirty="0">
              <a:ln>
                <a:noFill/>
              </a:ln>
              <a:solidFill>
                <a:prstClr val="white"/>
              </a:solidFill>
              <a:effectLst/>
              <a:uLnTx/>
              <a:uFillTx/>
              <a:latin typeface="Century Gothic"/>
              <a:ea typeface="+mn-ea"/>
              <a:cs typeface="+mn-cs"/>
            </a:rPr>
            <a:t>Prospectus published annually</a:t>
          </a:r>
          <a:endParaRPr lang="en-US" sz="1900" kern="1200" dirty="0"/>
        </a:p>
      </dsp:txBody>
      <dsp:txXfrm>
        <a:off x="689120" y="213"/>
        <a:ext cx="1652373" cy="991424"/>
      </dsp:txXfrm>
    </dsp:sp>
    <dsp:sp modelId="{7CA536DD-7A6A-46B7-A153-7D5E951DD1F6}">
      <dsp:nvSpPr>
        <dsp:cNvPr id="0" name=""/>
        <dsp:cNvSpPr/>
      </dsp:nvSpPr>
      <dsp:spPr>
        <a:xfrm>
          <a:off x="2506731" y="213"/>
          <a:ext cx="1652373" cy="99142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en-US" sz="1900" b="0" i="0" u="none" strike="noStrike" kern="1200" cap="none" spc="0" normalizeH="0" baseline="0" noProof="0" dirty="0">
              <a:ln>
                <a:noFill/>
              </a:ln>
              <a:solidFill>
                <a:prstClr val="white"/>
              </a:solidFill>
              <a:effectLst/>
              <a:uLnTx/>
              <a:uFillTx/>
              <a:latin typeface="Century Gothic"/>
              <a:ea typeface="+mn-ea"/>
              <a:cs typeface="+mn-cs"/>
            </a:rPr>
            <a:t>Academic Calendar</a:t>
          </a:r>
          <a:endParaRPr lang="en-US" sz="1900" kern="1200" dirty="0"/>
        </a:p>
      </dsp:txBody>
      <dsp:txXfrm>
        <a:off x="2506731" y="213"/>
        <a:ext cx="1652373" cy="991424"/>
      </dsp:txXfrm>
    </dsp:sp>
    <dsp:sp modelId="{33486E6C-B031-4199-BA80-C4E4444E2A32}">
      <dsp:nvSpPr>
        <dsp:cNvPr id="0" name=""/>
        <dsp:cNvSpPr/>
      </dsp:nvSpPr>
      <dsp:spPr>
        <a:xfrm>
          <a:off x="689120" y="1156874"/>
          <a:ext cx="1652373" cy="99142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en-US" sz="1900" b="0" i="0" u="none" strike="noStrike" kern="1200" cap="none" spc="0" normalizeH="0" baseline="0" noProof="0" dirty="0">
              <a:ln>
                <a:noFill/>
              </a:ln>
              <a:solidFill>
                <a:prstClr val="white"/>
              </a:solidFill>
              <a:effectLst/>
              <a:uLnTx/>
              <a:uFillTx/>
              <a:latin typeface="Century Gothic"/>
              <a:ea typeface="+mn-ea"/>
              <a:cs typeface="+mn-cs"/>
            </a:rPr>
            <a:t>Website</a:t>
          </a:r>
          <a:endParaRPr lang="en-US" sz="1900" kern="1200" dirty="0"/>
        </a:p>
      </dsp:txBody>
      <dsp:txXfrm>
        <a:off x="689120" y="1156874"/>
        <a:ext cx="1652373" cy="991424"/>
      </dsp:txXfrm>
    </dsp:sp>
    <dsp:sp modelId="{45A34AB7-A9E5-456F-B0A9-1F3C99E76842}">
      <dsp:nvSpPr>
        <dsp:cNvPr id="0" name=""/>
        <dsp:cNvSpPr/>
      </dsp:nvSpPr>
      <dsp:spPr>
        <a:xfrm>
          <a:off x="2506731" y="1156874"/>
          <a:ext cx="1652373" cy="99142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en-US" sz="1900" b="0" i="0" u="none" strike="noStrike" kern="1200" cap="none" spc="0" normalizeH="0" baseline="0" noProof="0" dirty="0">
              <a:ln>
                <a:noFill/>
              </a:ln>
              <a:solidFill>
                <a:prstClr val="white"/>
              </a:solidFill>
              <a:effectLst/>
              <a:uLnTx/>
              <a:uFillTx/>
              <a:latin typeface="Century Gothic"/>
              <a:ea typeface="+mn-ea"/>
              <a:cs typeface="+mn-cs"/>
            </a:rPr>
            <a:t>ERP</a:t>
          </a:r>
          <a:endParaRPr lang="en-US" sz="1900" kern="1200" dirty="0"/>
        </a:p>
      </dsp:txBody>
      <dsp:txXfrm>
        <a:off x="2506731" y="1156874"/>
        <a:ext cx="1652373" cy="991424"/>
      </dsp:txXfrm>
    </dsp:sp>
    <dsp:sp modelId="{F2ACE1C5-761F-417C-B06B-B70853206A8D}">
      <dsp:nvSpPr>
        <dsp:cNvPr id="0" name=""/>
        <dsp:cNvSpPr/>
      </dsp:nvSpPr>
      <dsp:spPr>
        <a:xfrm>
          <a:off x="1597925" y="2313536"/>
          <a:ext cx="1652373" cy="99142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prstClr val="white"/>
              </a:solidFill>
            </a:rPr>
            <a:t>Circulars</a:t>
          </a:r>
          <a:endParaRPr lang="en-US" sz="1900" kern="1200" dirty="0"/>
        </a:p>
      </dsp:txBody>
      <dsp:txXfrm>
        <a:off x="1597925" y="2313536"/>
        <a:ext cx="1652373" cy="9914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855DA-D616-4C8E-805E-444A68194B87}">
      <dsp:nvSpPr>
        <dsp:cNvPr id="0" name=""/>
        <dsp:cNvSpPr/>
      </dsp:nvSpPr>
      <dsp:spPr>
        <a:xfrm>
          <a:off x="681316" y="2306"/>
          <a:ext cx="1755055" cy="105303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kumimoji="0" lang="en-US" sz="1300" b="0" i="0" u="none" strike="noStrike" kern="1200" cap="none" spc="0" normalizeH="0" baseline="0" noProof="0" dirty="0">
              <a:ln>
                <a:noFill/>
              </a:ln>
              <a:solidFill>
                <a:prstClr val="white"/>
              </a:solidFill>
              <a:effectLst/>
              <a:uLnTx/>
              <a:uFillTx/>
              <a:latin typeface="Century Gothic"/>
              <a:ea typeface="+mn-ea"/>
              <a:cs typeface="+mn-cs"/>
            </a:rPr>
            <a:t>College Magazines</a:t>
          </a:r>
          <a:endParaRPr lang="en-US" sz="1300" kern="1200" dirty="0"/>
        </a:p>
      </dsp:txBody>
      <dsp:txXfrm>
        <a:off x="681316" y="2306"/>
        <a:ext cx="1755055" cy="1053033"/>
      </dsp:txXfrm>
    </dsp:sp>
    <dsp:sp modelId="{7CA536DD-7A6A-46B7-A153-7D5E951DD1F6}">
      <dsp:nvSpPr>
        <dsp:cNvPr id="0" name=""/>
        <dsp:cNvSpPr/>
      </dsp:nvSpPr>
      <dsp:spPr>
        <a:xfrm>
          <a:off x="2611877" y="2306"/>
          <a:ext cx="1755055" cy="105303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kumimoji="0" lang="en-US" sz="1300" b="0" i="0" u="none" strike="noStrike" kern="1200" cap="none" spc="0" normalizeH="0" baseline="0" noProof="0" dirty="0">
              <a:ln>
                <a:noFill/>
              </a:ln>
              <a:solidFill>
                <a:prstClr val="white"/>
              </a:solidFill>
              <a:effectLst/>
              <a:uLnTx/>
              <a:uFillTx/>
              <a:latin typeface="Century Gothic"/>
              <a:ea typeface="+mn-ea"/>
              <a:cs typeface="+mn-cs"/>
            </a:rPr>
            <a:t>Wall Magazines</a:t>
          </a:r>
          <a:endParaRPr lang="en-US" sz="1300" kern="1200" dirty="0"/>
        </a:p>
      </dsp:txBody>
      <dsp:txXfrm>
        <a:off x="2611877" y="2306"/>
        <a:ext cx="1755055" cy="1053033"/>
      </dsp:txXfrm>
    </dsp:sp>
    <dsp:sp modelId="{33486E6C-B031-4199-BA80-C4E4444E2A32}">
      <dsp:nvSpPr>
        <dsp:cNvPr id="0" name=""/>
        <dsp:cNvSpPr/>
      </dsp:nvSpPr>
      <dsp:spPr>
        <a:xfrm>
          <a:off x="681316" y="1230845"/>
          <a:ext cx="1755055" cy="105303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kumimoji="0" lang="en-US" sz="1300" b="0" i="0" u="none" strike="noStrike" kern="1200" cap="none" spc="0" normalizeH="0" baseline="0" noProof="0" dirty="0">
              <a:ln>
                <a:noFill/>
              </a:ln>
              <a:solidFill>
                <a:prstClr val="white"/>
              </a:solidFill>
              <a:effectLst/>
              <a:uLnTx/>
              <a:uFillTx/>
              <a:latin typeface="Century Gothic"/>
              <a:ea typeface="+mn-ea"/>
              <a:cs typeface="+mn-cs"/>
            </a:rPr>
            <a:t>Competitions &amp; creative activities sponsored by the University or other agencies</a:t>
          </a:r>
          <a:endParaRPr lang="en-US" sz="1300" kern="1200" dirty="0"/>
        </a:p>
      </dsp:txBody>
      <dsp:txXfrm>
        <a:off x="681316" y="1230845"/>
        <a:ext cx="1755055" cy="1053033"/>
      </dsp:txXfrm>
    </dsp:sp>
    <dsp:sp modelId="{45A34AB7-A9E5-456F-B0A9-1F3C99E76842}">
      <dsp:nvSpPr>
        <dsp:cNvPr id="0" name=""/>
        <dsp:cNvSpPr/>
      </dsp:nvSpPr>
      <dsp:spPr>
        <a:xfrm>
          <a:off x="2611877" y="1230845"/>
          <a:ext cx="1755055" cy="105303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kumimoji="0" lang="en-US" sz="1300" b="0" i="0" u="none" strike="noStrike" kern="1200" cap="none" spc="0" normalizeH="0" baseline="0" noProof="0" dirty="0">
              <a:ln>
                <a:noFill/>
              </a:ln>
              <a:solidFill>
                <a:prstClr val="white"/>
              </a:solidFill>
              <a:effectLst/>
              <a:uLnTx/>
              <a:uFillTx/>
              <a:latin typeface="Century Gothic"/>
              <a:ea typeface="+mn-ea"/>
              <a:cs typeface="+mn-cs"/>
            </a:rPr>
            <a:t>Guest lectures</a:t>
          </a:r>
          <a:endParaRPr lang="en-US" sz="1300" kern="1200" dirty="0"/>
        </a:p>
      </dsp:txBody>
      <dsp:txXfrm>
        <a:off x="2611877" y="1230845"/>
        <a:ext cx="1755055" cy="1053033"/>
      </dsp:txXfrm>
    </dsp:sp>
    <dsp:sp modelId="{F2ACE1C5-761F-417C-B06B-B70853206A8D}">
      <dsp:nvSpPr>
        <dsp:cNvPr id="0" name=""/>
        <dsp:cNvSpPr/>
      </dsp:nvSpPr>
      <dsp:spPr>
        <a:xfrm>
          <a:off x="1646597" y="2459384"/>
          <a:ext cx="1755055" cy="105303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prstClr val="white"/>
              </a:solidFill>
              <a:latin typeface="Century Gothic"/>
            </a:rPr>
            <a:t>Regular Educational and study visits</a:t>
          </a:r>
          <a:endParaRPr lang="en-US" sz="1300" kern="1200" dirty="0"/>
        </a:p>
      </dsp:txBody>
      <dsp:txXfrm>
        <a:off x="1646597" y="2459384"/>
        <a:ext cx="1755055" cy="10530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807170-DE24-4C05-869E-D22DE0652E93}" type="datetimeFigureOut">
              <a:rPr lang="en-US" smtClean="0"/>
              <a:pPr/>
              <a:t>24-Mar-22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C77A8-E3E4-47BF-923C-9501CACF5030}" type="slidenum">
              <a:rPr lang="en-US" smtClean="0"/>
              <a:pPr/>
              <a:t>‹#›</a:t>
            </a:fld>
            <a:endParaRPr lang="en-US" dirty="0"/>
          </a:p>
        </p:txBody>
      </p:sp>
    </p:spTree>
    <p:extLst>
      <p:ext uri="{BB962C8B-B14F-4D97-AF65-F5344CB8AC3E}">
        <p14:creationId xmlns:p14="http://schemas.microsoft.com/office/powerpoint/2010/main" xmlns="" val="3792651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A3C8DB-6EEB-4CD6-B6C7-02371AA0D291}" type="datetimeFigureOut">
              <a:rPr lang="en-US" smtClean="0"/>
              <a:pPr/>
              <a:t>24-Mar-22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222E46-ACC7-4DA1-8167-EFBA01E18B05}" type="slidenum">
              <a:rPr lang="en-US" smtClean="0"/>
              <a:pPr/>
              <a:t>‹#›</a:t>
            </a:fld>
            <a:endParaRPr lang="en-US" dirty="0"/>
          </a:p>
        </p:txBody>
      </p:sp>
    </p:spTree>
    <p:extLst>
      <p:ext uri="{BB962C8B-B14F-4D97-AF65-F5344CB8AC3E}">
        <p14:creationId xmlns:p14="http://schemas.microsoft.com/office/powerpoint/2010/main" xmlns="" val="3601660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222E46-ACC7-4DA1-8167-EFBA01E18B05}" type="slidenum">
              <a:rPr lang="en-US" smtClean="0"/>
              <a:pPr/>
              <a:t>6</a:t>
            </a:fld>
            <a:endParaRPr lang="en-US" dirty="0"/>
          </a:p>
        </p:txBody>
      </p:sp>
    </p:spTree>
    <p:extLst>
      <p:ext uri="{BB962C8B-B14F-4D97-AF65-F5344CB8AC3E}">
        <p14:creationId xmlns:p14="http://schemas.microsoft.com/office/powerpoint/2010/main" xmlns="" val="73327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3222E46-ACC7-4DA1-8167-EFBA01E18B05}" type="slidenum">
              <a:rPr lang="en-US" smtClean="0"/>
              <a:pPr/>
              <a:t>9</a:t>
            </a:fld>
            <a:endParaRPr lang="en-US" dirty="0"/>
          </a:p>
        </p:txBody>
      </p:sp>
    </p:spTree>
    <p:extLst>
      <p:ext uri="{BB962C8B-B14F-4D97-AF65-F5344CB8AC3E}">
        <p14:creationId xmlns:p14="http://schemas.microsoft.com/office/powerpoint/2010/main" xmlns="" val="3245408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3222E46-ACC7-4DA1-8167-EFBA01E18B05}" type="slidenum">
              <a:rPr lang="en-US" smtClean="0"/>
              <a:pPr/>
              <a:t>30</a:t>
            </a:fld>
            <a:endParaRPr lang="en-US" dirty="0"/>
          </a:p>
        </p:txBody>
      </p:sp>
    </p:spTree>
    <p:extLst>
      <p:ext uri="{BB962C8B-B14F-4D97-AF65-F5344CB8AC3E}">
        <p14:creationId xmlns:p14="http://schemas.microsoft.com/office/powerpoint/2010/main" xmlns="" val="2535751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3E6AD7-72DE-48FF-A636-7C4F66D05764}" type="datetimeFigureOut">
              <a:rPr lang="en-US" smtClean="0"/>
              <a:pPr/>
              <a:t>24-Mar-22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75C71D-4752-44A7-A79F-DAAAA51A66D4}" type="slidenum">
              <a:rPr lang="en-US" smtClean="0"/>
              <a:pPr/>
              <a:t>‹#›</a:t>
            </a:fld>
            <a:endParaRPr lang="en-US" dirty="0"/>
          </a:p>
        </p:txBody>
      </p:sp>
    </p:spTree>
    <p:extLst>
      <p:ext uri="{BB962C8B-B14F-4D97-AF65-F5344CB8AC3E}">
        <p14:creationId xmlns:p14="http://schemas.microsoft.com/office/powerpoint/2010/main" xmlns="" val="2819593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3E6AD7-72DE-48FF-A636-7C4F66D05764}" type="datetimeFigureOut">
              <a:rPr lang="en-US" smtClean="0"/>
              <a:pPr/>
              <a:t>24-Mar-22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75C71D-4752-44A7-A79F-DAAAA51A66D4}" type="slidenum">
              <a:rPr lang="en-US" smtClean="0"/>
              <a:pPr/>
              <a:t>‹#›</a:t>
            </a:fld>
            <a:endParaRPr lang="en-US" dirty="0"/>
          </a:p>
        </p:txBody>
      </p:sp>
    </p:spTree>
    <p:extLst>
      <p:ext uri="{BB962C8B-B14F-4D97-AF65-F5344CB8AC3E}">
        <p14:creationId xmlns:p14="http://schemas.microsoft.com/office/powerpoint/2010/main" xmlns="" val="1172190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83E6AD7-72DE-48FF-A636-7C4F66D05764}" type="datetimeFigureOut">
              <a:rPr lang="en-US" smtClean="0"/>
              <a:pPr/>
              <a:t>24-Mar-22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75C71D-4752-44A7-A79F-DAAAA51A66D4}" type="slidenum">
              <a:rPr lang="en-US" smtClean="0"/>
              <a:pPr/>
              <a:t>‹#›</a:t>
            </a:fld>
            <a:endParaRPr lang="en-US" dirty="0"/>
          </a:p>
        </p:txBody>
      </p:sp>
    </p:spTree>
    <p:extLst>
      <p:ext uri="{BB962C8B-B14F-4D97-AF65-F5344CB8AC3E}">
        <p14:creationId xmlns:p14="http://schemas.microsoft.com/office/powerpoint/2010/main" xmlns="" val="950034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83E6AD7-72DE-48FF-A636-7C4F66D05764}" type="datetimeFigureOut">
              <a:rPr lang="en-US" smtClean="0"/>
              <a:pPr/>
              <a:t>24-Mar-22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75C71D-4752-44A7-A79F-DAAAA51A66D4}" type="slidenum">
              <a:rPr lang="en-US" smtClean="0"/>
              <a:pPr/>
              <a:t>‹#›</a:t>
            </a:fld>
            <a:endParaRPr lang="en-US"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xmlns="" val="3748355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3E6AD7-72DE-48FF-A636-7C4F66D05764}" type="datetimeFigureOut">
              <a:rPr lang="en-US" smtClean="0"/>
              <a:pPr/>
              <a:t>24-Mar-22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75C71D-4752-44A7-A79F-DAAAA51A66D4}" type="slidenum">
              <a:rPr lang="en-US" smtClean="0"/>
              <a:pPr/>
              <a:t>‹#›</a:t>
            </a:fld>
            <a:endParaRPr lang="en-US" dirty="0"/>
          </a:p>
        </p:txBody>
      </p:sp>
    </p:spTree>
    <p:extLst>
      <p:ext uri="{BB962C8B-B14F-4D97-AF65-F5344CB8AC3E}">
        <p14:creationId xmlns:p14="http://schemas.microsoft.com/office/powerpoint/2010/main" xmlns="" val="3784202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83E6AD7-72DE-48FF-A636-7C4F66D05764}" type="datetimeFigureOut">
              <a:rPr lang="en-US" smtClean="0"/>
              <a:pPr/>
              <a:t>24-Mar-22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75C71D-4752-44A7-A79F-DAAAA51A66D4}" type="slidenum">
              <a:rPr lang="en-US" smtClean="0"/>
              <a:pPr/>
              <a:t>‹#›</a:t>
            </a:fld>
            <a:endParaRPr lang="en-US" dirty="0"/>
          </a:p>
        </p:txBody>
      </p:sp>
    </p:spTree>
    <p:extLst>
      <p:ext uri="{BB962C8B-B14F-4D97-AF65-F5344CB8AC3E}">
        <p14:creationId xmlns:p14="http://schemas.microsoft.com/office/powerpoint/2010/main" xmlns="" val="1740171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83E6AD7-72DE-48FF-A636-7C4F66D05764}" type="datetimeFigureOut">
              <a:rPr lang="en-US" smtClean="0"/>
              <a:pPr/>
              <a:t>24-Mar-22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75C71D-4752-44A7-A79F-DAAAA51A66D4}" type="slidenum">
              <a:rPr lang="en-US" smtClean="0"/>
              <a:pPr/>
              <a:t>‹#›</a:t>
            </a:fld>
            <a:endParaRPr lang="en-US" dirty="0"/>
          </a:p>
        </p:txBody>
      </p:sp>
    </p:spTree>
    <p:extLst>
      <p:ext uri="{BB962C8B-B14F-4D97-AF65-F5344CB8AC3E}">
        <p14:creationId xmlns:p14="http://schemas.microsoft.com/office/powerpoint/2010/main" xmlns="" val="1932519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3E6AD7-72DE-48FF-A636-7C4F66D05764}" type="datetimeFigureOut">
              <a:rPr lang="en-US" smtClean="0"/>
              <a:pPr/>
              <a:t>24-Mar-22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75C71D-4752-44A7-A79F-DAAAA51A66D4}" type="slidenum">
              <a:rPr lang="en-US" smtClean="0"/>
              <a:pPr/>
              <a:t>‹#›</a:t>
            </a:fld>
            <a:endParaRPr lang="en-US" dirty="0"/>
          </a:p>
        </p:txBody>
      </p:sp>
    </p:spTree>
    <p:extLst>
      <p:ext uri="{BB962C8B-B14F-4D97-AF65-F5344CB8AC3E}">
        <p14:creationId xmlns:p14="http://schemas.microsoft.com/office/powerpoint/2010/main" xmlns="" val="2551792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3E6AD7-72DE-48FF-A636-7C4F66D05764}" type="datetimeFigureOut">
              <a:rPr lang="en-US" smtClean="0"/>
              <a:pPr/>
              <a:t>24-Mar-22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75C71D-4752-44A7-A79F-DAAAA51A66D4}" type="slidenum">
              <a:rPr lang="en-US" smtClean="0"/>
              <a:pPr/>
              <a:t>‹#›</a:t>
            </a:fld>
            <a:endParaRPr lang="en-US" dirty="0"/>
          </a:p>
        </p:txBody>
      </p:sp>
    </p:spTree>
    <p:extLst>
      <p:ext uri="{BB962C8B-B14F-4D97-AF65-F5344CB8AC3E}">
        <p14:creationId xmlns:p14="http://schemas.microsoft.com/office/powerpoint/2010/main" xmlns="" val="3209454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3E6AD7-72DE-48FF-A636-7C4F66D05764}" type="datetimeFigureOut">
              <a:rPr lang="en-US" smtClean="0"/>
              <a:pPr/>
              <a:t>24-Mar-22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75C71D-4752-44A7-A79F-DAAAA51A66D4}" type="slidenum">
              <a:rPr lang="en-US" smtClean="0"/>
              <a:pPr/>
              <a:t>‹#›</a:t>
            </a:fld>
            <a:endParaRPr lang="en-US" dirty="0"/>
          </a:p>
        </p:txBody>
      </p:sp>
    </p:spTree>
    <p:extLst>
      <p:ext uri="{BB962C8B-B14F-4D97-AF65-F5344CB8AC3E}">
        <p14:creationId xmlns:p14="http://schemas.microsoft.com/office/powerpoint/2010/main" xmlns="" val="2547218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3E6AD7-72DE-48FF-A636-7C4F66D05764}" type="datetimeFigureOut">
              <a:rPr lang="en-US" smtClean="0"/>
              <a:pPr/>
              <a:t>24-Mar-22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75C71D-4752-44A7-A79F-DAAAA51A66D4}" type="slidenum">
              <a:rPr lang="en-US" smtClean="0"/>
              <a:pPr/>
              <a:t>‹#›</a:t>
            </a:fld>
            <a:endParaRPr lang="en-US" dirty="0"/>
          </a:p>
        </p:txBody>
      </p:sp>
    </p:spTree>
    <p:extLst>
      <p:ext uri="{BB962C8B-B14F-4D97-AF65-F5344CB8AC3E}">
        <p14:creationId xmlns:p14="http://schemas.microsoft.com/office/powerpoint/2010/main" xmlns="" val="335025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3E6AD7-72DE-48FF-A636-7C4F66D05764}" type="datetimeFigureOut">
              <a:rPr lang="en-US" smtClean="0"/>
              <a:pPr/>
              <a:t>24-Mar-22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75C71D-4752-44A7-A79F-DAAAA51A66D4}" type="slidenum">
              <a:rPr lang="en-US" smtClean="0"/>
              <a:pPr/>
              <a:t>‹#›</a:t>
            </a:fld>
            <a:endParaRPr lang="en-US" dirty="0"/>
          </a:p>
        </p:txBody>
      </p:sp>
    </p:spTree>
    <p:extLst>
      <p:ext uri="{BB962C8B-B14F-4D97-AF65-F5344CB8AC3E}">
        <p14:creationId xmlns:p14="http://schemas.microsoft.com/office/powerpoint/2010/main" xmlns="" val="2754699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3E6AD7-72DE-48FF-A636-7C4F66D05764}" type="datetimeFigureOut">
              <a:rPr lang="en-US" smtClean="0"/>
              <a:pPr/>
              <a:t>24-Mar-22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75C71D-4752-44A7-A79F-DAAAA51A66D4}" type="slidenum">
              <a:rPr lang="en-US" smtClean="0"/>
              <a:pPr/>
              <a:t>‹#›</a:t>
            </a:fld>
            <a:endParaRPr lang="en-US" dirty="0"/>
          </a:p>
        </p:txBody>
      </p:sp>
    </p:spTree>
    <p:extLst>
      <p:ext uri="{BB962C8B-B14F-4D97-AF65-F5344CB8AC3E}">
        <p14:creationId xmlns:p14="http://schemas.microsoft.com/office/powerpoint/2010/main" xmlns="" val="254706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83E6AD7-72DE-48FF-A636-7C4F66D05764}" type="datetimeFigureOut">
              <a:rPr lang="en-US" smtClean="0"/>
              <a:pPr/>
              <a:t>24-Mar-22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2375C71D-4752-44A7-A79F-DAAAA51A66D4}" type="slidenum">
              <a:rPr lang="en-US" smtClean="0"/>
              <a:pPr/>
              <a:t>‹#›</a:t>
            </a:fld>
            <a:endParaRPr lang="en-US" dirty="0"/>
          </a:p>
        </p:txBody>
      </p:sp>
    </p:spTree>
    <p:extLst>
      <p:ext uri="{BB962C8B-B14F-4D97-AF65-F5344CB8AC3E}">
        <p14:creationId xmlns:p14="http://schemas.microsoft.com/office/powerpoint/2010/main" xmlns="" val="1927458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83E6AD7-72DE-48FF-A636-7C4F66D05764}" type="datetimeFigureOut">
              <a:rPr lang="en-US" smtClean="0"/>
              <a:pPr/>
              <a:t>24-Mar-22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2375C71D-4752-44A7-A79F-DAAAA51A66D4}" type="slidenum">
              <a:rPr lang="en-US" smtClean="0"/>
              <a:pPr/>
              <a:t>‹#›</a:t>
            </a:fld>
            <a:endParaRPr lang="en-US" dirty="0"/>
          </a:p>
        </p:txBody>
      </p:sp>
    </p:spTree>
    <p:extLst>
      <p:ext uri="{BB962C8B-B14F-4D97-AF65-F5344CB8AC3E}">
        <p14:creationId xmlns:p14="http://schemas.microsoft.com/office/powerpoint/2010/main" xmlns="" val="2066549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C83E6AD7-72DE-48FF-A636-7C4F66D05764}" type="datetimeFigureOut">
              <a:rPr lang="en-US" smtClean="0"/>
              <a:pPr/>
              <a:t>24-Mar-22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2375C71D-4752-44A7-A79F-DAAAA51A66D4}" type="slidenum">
              <a:rPr lang="en-US" smtClean="0"/>
              <a:pPr/>
              <a:t>‹#›</a:t>
            </a:fld>
            <a:endParaRPr lang="en-US" dirty="0"/>
          </a:p>
        </p:txBody>
      </p:sp>
    </p:spTree>
    <p:extLst>
      <p:ext uri="{BB962C8B-B14F-4D97-AF65-F5344CB8AC3E}">
        <p14:creationId xmlns:p14="http://schemas.microsoft.com/office/powerpoint/2010/main" xmlns="" val="338542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3E6AD7-72DE-48FF-A636-7C4F66D05764}" type="datetimeFigureOut">
              <a:rPr lang="en-US" smtClean="0"/>
              <a:pPr/>
              <a:t>24-Mar-22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75C71D-4752-44A7-A79F-DAAAA51A66D4}" type="slidenum">
              <a:rPr lang="en-US" smtClean="0"/>
              <a:pPr/>
              <a:t>‹#›</a:t>
            </a:fld>
            <a:endParaRPr lang="en-US" dirty="0"/>
          </a:p>
        </p:txBody>
      </p:sp>
    </p:spTree>
    <p:extLst>
      <p:ext uri="{BB962C8B-B14F-4D97-AF65-F5344CB8AC3E}">
        <p14:creationId xmlns:p14="http://schemas.microsoft.com/office/powerpoint/2010/main" xmlns="" val="693205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a14="http://schemas.microsoft.com/office/drawing/2010/main" xmlns=""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a14="http://schemas.microsoft.com/office/drawing/2010/main" xmlns=""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a14="http://schemas.microsoft.com/office/drawing/2010/main" xmlns=""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cstate="print">
            <a:extLst>
              <a:ext uri="{28A0092B-C50C-407E-A947-70E740481C1C}">
                <a14:useLocalDpi xmlns:a14="http://schemas.microsoft.com/office/drawing/2010/main" xmlns=""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83E6AD7-72DE-48FF-A636-7C4F66D05764}" type="datetimeFigureOut">
              <a:rPr lang="en-US" smtClean="0"/>
              <a:pPr/>
              <a:t>24-Mar-22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375C71D-4752-44A7-A79F-DAAAA51A66D4}" type="slidenum">
              <a:rPr lang="en-US" smtClean="0"/>
              <a:pPr/>
              <a:t>‹#›</a:t>
            </a:fld>
            <a:endParaRPr lang="en-US" dirty="0"/>
          </a:p>
        </p:txBody>
      </p:sp>
    </p:spTree>
    <p:extLst>
      <p:ext uri="{BB962C8B-B14F-4D97-AF65-F5344CB8AC3E}">
        <p14:creationId xmlns:p14="http://schemas.microsoft.com/office/powerpoint/2010/main" xmlns="" val="1158938577"/>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diagramLayout" Target="../diagrams/layout3.xml"/><Relationship Id="rId7" Type="http://schemas.openxmlformats.org/officeDocument/2006/relationships/image" Target="../media/image1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2" Type="http://schemas.openxmlformats.org/officeDocument/2006/relationships/hyperlink" Target="Agriculture_Psychomotor%20skills%20document.docx"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7" Type="http://schemas.microsoft.com/office/2007/relationships/diagramDrawing" Target="../diagrams/drawing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Course%20handout%20SM_1%20(2).docx"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6.xml"/><Relationship Id="rId13" Type="http://schemas.microsoft.com/office/2007/relationships/diagramDrawing" Target="../diagrams/drawing6.xml"/><Relationship Id="rId3" Type="http://schemas.openxmlformats.org/officeDocument/2006/relationships/image" Target="../media/image8.png"/><Relationship Id="rId7" Type="http://schemas.openxmlformats.org/officeDocument/2006/relationships/diagramColors" Target="../diagrams/colors5.xml"/><Relationship Id="rId12"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diagramColors" Target="../diagrams/colors6.xml"/><Relationship Id="rId5" Type="http://schemas.openxmlformats.org/officeDocument/2006/relationships/diagramLayout" Target="../diagrams/layout5.xml"/><Relationship Id="rId10" Type="http://schemas.openxmlformats.org/officeDocument/2006/relationships/diagramQuickStyle" Target="../diagrams/quickStyle6.xml"/><Relationship Id="rId4" Type="http://schemas.openxmlformats.org/officeDocument/2006/relationships/diagramData" Target="../diagrams/data5.xml"/><Relationship Id="rId9"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19.jpeg"/><Relationship Id="rId12" Type="http://schemas.openxmlformats.org/officeDocument/2006/relationships/image" Target="../media/image8.png"/><Relationship Id="rId2" Type="http://schemas.openxmlformats.org/officeDocument/2006/relationships/hyperlink" Target="https://www.ebsco.com/" TargetMode="Externa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hyperlink" Target="http://delnet.in/" TargetMode="External"/><Relationship Id="rId9" Type="http://schemas.openxmlformats.org/officeDocument/2006/relationships/image" Target="../media/image21.jpeg"/></Relationships>
</file>

<file path=ppt/slides/_rels/slide3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5.jpe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ugc.ac.in/privateuniversitylist.aspx?id=33&amp;Unitype=3" TargetMode="External"/><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Format%20for%20Developing%20Roadmap.xlsx" TargetMode="External"/><Relationship Id="rId2" Type="http://schemas.openxmlformats.org/officeDocument/2006/relationships/hyperlink" Target="Performance%20Management%20System%20for%20Faculty%20(1).xlsx"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Data" Target="../diagrams/data1.xml"/><Relationship Id="rId7" Type="http://schemas.openxmlformats.org/officeDocument/2006/relationships/diagramData" Target="../diagrams/data2.xml"/><Relationship Id="rId12"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microsoft.com/office/2007/relationships/diagramDrawing" Target="../diagrams/drawing1.xml"/><Relationship Id="rId5" Type="http://schemas.openxmlformats.org/officeDocument/2006/relationships/diagramQuickStyle" Target="../diagrams/quickStyle1.xml"/><Relationship Id="rId10" Type="http://schemas.openxmlformats.org/officeDocument/2006/relationships/diagramColors" Target="../diagrams/colors2.xml"/><Relationship Id="rId4" Type="http://schemas.openxmlformats.org/officeDocument/2006/relationships/diagramLayout" Target="../diagrams/layout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B9A9843.JPG"/>
          <p:cNvPicPr>
            <a:picLocks noChangeAspect="1"/>
          </p:cNvPicPr>
          <p:nvPr/>
        </p:nvPicPr>
        <p:blipFill>
          <a:blip r:embed="rId2" cstate="print"/>
          <a:stretch>
            <a:fillRect/>
          </a:stretch>
        </p:blipFill>
        <p:spPr>
          <a:xfrm>
            <a:off x="-1" y="0"/>
            <a:ext cx="12192000" cy="6858000"/>
          </a:xfrm>
          <a:prstGeom prst="rect">
            <a:avLst/>
          </a:prstGeom>
        </p:spPr>
      </p:pic>
      <p:sp>
        <p:nvSpPr>
          <p:cNvPr id="2" name="Title 1"/>
          <p:cNvSpPr>
            <a:spLocks noGrp="1"/>
          </p:cNvSpPr>
          <p:nvPr>
            <p:ph type="title"/>
          </p:nvPr>
        </p:nvSpPr>
        <p:spPr>
          <a:xfrm>
            <a:off x="1056903" y="0"/>
            <a:ext cx="11135097" cy="5246513"/>
          </a:xfrm>
        </p:spPr>
        <p:txBody>
          <a:bodyPr>
            <a:noAutofit/>
          </a:bodyPr>
          <a:lstStyle/>
          <a:p>
            <a:pPr marL="0" marR="0" algn="ctr">
              <a:spcBef>
                <a:spcPts val="0"/>
              </a:spcBef>
              <a:spcAft>
                <a:spcPts val="0"/>
              </a:spcAft>
            </a:pPr>
            <a:r>
              <a:rPr lang="en-IN" sz="5400" b="1" dirty="0">
                <a:solidFill>
                  <a:srgbClr val="0070C0"/>
                </a:solidFill>
              </a:rPr>
              <a:t>Teerthanker Mahaveer University </a:t>
            </a:r>
            <a:r>
              <a:rPr lang="en-IN" sz="4800" b="1" dirty="0">
                <a:solidFill>
                  <a:srgbClr val="0070C0"/>
                </a:solidFill>
              </a:rPr>
              <a:t/>
            </a:r>
            <a:br>
              <a:rPr lang="en-IN" sz="4800" b="1" dirty="0">
                <a:solidFill>
                  <a:srgbClr val="0070C0"/>
                </a:solidFill>
              </a:rPr>
            </a:br>
            <a:r>
              <a:rPr lang="en-IN" sz="4800" b="1" dirty="0">
                <a:solidFill>
                  <a:srgbClr val="0070C0"/>
                </a:solidFill>
              </a:rPr>
              <a:t>Welcomes  </a:t>
            </a:r>
            <a:br>
              <a:rPr lang="en-IN" sz="4800" b="1" dirty="0">
                <a:solidFill>
                  <a:srgbClr val="0070C0"/>
                </a:solidFill>
              </a:rPr>
            </a:br>
            <a:r>
              <a:rPr lang="en-IN" sz="2800" b="1" dirty="0">
                <a:solidFill>
                  <a:srgbClr val="0070C0"/>
                </a:solidFill>
              </a:rPr>
              <a:t>Esteemed members of NBA Expert Committee for </a:t>
            </a:r>
            <a:r>
              <a:rPr lang="en-IN" sz="2800" b="1" dirty="0" smtClean="0">
                <a:solidFill>
                  <a:srgbClr val="0070C0"/>
                </a:solidFill>
              </a:rPr>
              <a:t>the Visit </a:t>
            </a:r>
            <a:r>
              <a:rPr lang="en-IN" sz="3200" b="1" dirty="0">
                <a:solidFill>
                  <a:srgbClr val="0070C0"/>
                </a:solidFill>
              </a:rPr>
              <a:t>Department of Computer </a:t>
            </a:r>
            <a:r>
              <a:rPr lang="en-IN" sz="3200" b="1" dirty="0" smtClean="0">
                <a:solidFill>
                  <a:srgbClr val="0070C0"/>
                </a:solidFill>
              </a:rPr>
              <a:t>Science &amp; Engineering</a:t>
            </a:r>
            <a:r>
              <a:rPr lang="en-IN" sz="3200" b="1" dirty="0">
                <a:solidFill>
                  <a:srgbClr val="0070C0"/>
                </a:solidFill>
              </a:rPr>
              <a:t/>
            </a:r>
            <a:br>
              <a:rPr lang="en-IN" sz="3200" b="1" dirty="0">
                <a:solidFill>
                  <a:srgbClr val="0070C0"/>
                </a:solidFill>
              </a:rPr>
            </a:br>
            <a:r>
              <a:rPr lang="en-IN" sz="3200" b="1" dirty="0">
                <a:solidFill>
                  <a:srgbClr val="0070C0"/>
                </a:solidFill>
              </a:rPr>
              <a:t>March 25-27, 2022</a:t>
            </a:r>
            <a:r>
              <a:rPr lang="en-IN" sz="4000" b="1" dirty="0">
                <a:solidFill>
                  <a:srgbClr val="C00000"/>
                </a:solidFill>
              </a:rPr>
              <a:t/>
            </a:r>
            <a:br>
              <a:rPr lang="en-IN" sz="4000" b="1" dirty="0">
                <a:solidFill>
                  <a:srgbClr val="C00000"/>
                </a:solidFill>
              </a:rPr>
            </a:br>
            <a:r>
              <a:rPr lang="en-IN" sz="4000" b="1" dirty="0">
                <a:solidFill>
                  <a:srgbClr val="C00000"/>
                </a:solidFill>
              </a:rPr>
              <a:t/>
            </a:r>
            <a:br>
              <a:rPr lang="en-IN" sz="4000" b="1" dirty="0">
                <a:solidFill>
                  <a:srgbClr val="C00000"/>
                </a:solidFill>
              </a:rPr>
            </a:br>
            <a:endParaRPr lang="en-IN" sz="4800" b="1" dirty="0">
              <a:solidFill>
                <a:srgbClr val="C00000"/>
              </a:solidFill>
            </a:endParaRPr>
          </a:p>
        </p:txBody>
      </p:sp>
      <p:pic>
        <p:nvPicPr>
          <p:cNvPr id="1026" name="Picture 2" descr="C:\Users\Anoop Daniel\Desktop\TMU.png"/>
          <p:cNvPicPr>
            <a:picLocks noChangeAspect="1" noChangeArrowheads="1"/>
          </p:cNvPicPr>
          <p:nvPr/>
        </p:nvPicPr>
        <p:blipFill>
          <a:blip r:embed="rId3" cstate="print"/>
          <a:srcRect/>
          <a:stretch>
            <a:fillRect/>
          </a:stretch>
        </p:blipFill>
        <p:spPr bwMode="auto">
          <a:xfrm>
            <a:off x="0" y="148039"/>
            <a:ext cx="1398855" cy="1139937"/>
          </a:xfrm>
          <a:prstGeom prst="rect">
            <a:avLst/>
          </a:prstGeom>
          <a:noFill/>
        </p:spPr>
      </p:pic>
      <p:sp>
        <p:nvSpPr>
          <p:cNvPr id="5" name="Content Placeholder 2"/>
          <p:cNvSpPr txBox="1">
            <a:spLocks/>
          </p:cNvSpPr>
          <p:nvPr/>
        </p:nvSpPr>
        <p:spPr>
          <a:xfrm>
            <a:off x="10684329" y="6193971"/>
            <a:ext cx="1152071" cy="32874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None/>
              <a:tabLst/>
              <a:defRPr/>
            </a:pPr>
            <a:endParaRPr kumimoji="0" lang="en-IN" sz="1200" b="0" i="0" u="none" strike="noStrike" kern="1200" cap="none" spc="0" normalizeH="0" baseline="0" noProof="0" dirty="0">
              <a:ln>
                <a:noFill/>
              </a:ln>
              <a:solidFill>
                <a:schemeClr val="bg2">
                  <a:lumMod val="75000"/>
                </a:schemeClr>
              </a:solidFill>
              <a:effectLst/>
              <a:uLnTx/>
              <a:uFillTx/>
              <a:latin typeface="+mj-lt"/>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78118"/>
            <a:ext cx="9404723" cy="1400530"/>
          </a:xfrm>
        </p:spPr>
        <p:txBody>
          <a:bodyPr/>
          <a:lstStyle/>
          <a:p>
            <a:pPr algn="ctr"/>
            <a:r>
              <a:rPr lang="en-US" sz="3200" b="1" dirty="0">
                <a:solidFill>
                  <a:schemeClr val="bg1"/>
                </a:solidFill>
              </a:rPr>
              <a:t> </a:t>
            </a:r>
          </a:p>
        </p:txBody>
      </p:sp>
      <p:sp>
        <p:nvSpPr>
          <p:cNvPr id="6" name="Title 1">
            <a:extLst>
              <a:ext uri="{FF2B5EF4-FFF2-40B4-BE49-F238E27FC236}">
                <a16:creationId xmlns:a16="http://schemas.microsoft.com/office/drawing/2014/main" xmlns="" id="{D45F6EE8-40CD-4931-9358-C5AB4DDD3A64}"/>
              </a:ext>
            </a:extLst>
          </p:cNvPr>
          <p:cNvSpPr txBox="1">
            <a:spLocks/>
          </p:cNvSpPr>
          <p:nvPr/>
        </p:nvSpPr>
        <p:spPr>
          <a:xfrm>
            <a:off x="-1" y="212569"/>
            <a:ext cx="12191999" cy="732312"/>
          </a:xfrm>
          <a:prstGeom prst="rect">
            <a:avLst/>
          </a:prstGeom>
        </p:spPr>
        <p:txBody>
          <a:bodyPr vert="horz" lIns="91440" tIns="45720" rIns="91440" bIns="45720" rtlCol="0" anchor="t">
            <a:noAutofit/>
          </a:bodyPr>
          <a:lstStyle/>
          <a:p>
            <a:pPr lvl="0" defTabSz="457200">
              <a:spcBef>
                <a:spcPct val="0"/>
              </a:spcBef>
            </a:pPr>
            <a:r>
              <a:rPr lang="en-IN" sz="3600" b="1" dirty="0">
                <a:solidFill>
                  <a:srgbClr val="FFC000"/>
                </a:solidFill>
                <a:latin typeface="+mj-lt"/>
                <a:ea typeface="+mj-ea"/>
                <a:cs typeface="+mj-cs"/>
              </a:rPr>
              <a:t>        f.      GOVERNANCE </a:t>
            </a:r>
            <a:r>
              <a:rPr lang="en-IN" sz="3600" b="1" dirty="0" smtClean="0">
                <a:solidFill>
                  <a:srgbClr val="FFC000"/>
                </a:solidFill>
                <a:latin typeface="+mj-lt"/>
                <a:ea typeface="+mj-ea"/>
                <a:cs typeface="+mj-cs"/>
              </a:rPr>
              <a:t>: </a:t>
            </a:r>
            <a:r>
              <a:rPr lang="en-IN" sz="3600" b="1" dirty="0">
                <a:solidFill>
                  <a:srgbClr val="FFC000"/>
                </a:solidFill>
                <a:latin typeface="+mj-lt"/>
                <a:ea typeface="+mj-ea"/>
                <a:cs typeface="+mj-cs"/>
              </a:rPr>
              <a:t>Statutory Bodies</a:t>
            </a:r>
          </a:p>
        </p:txBody>
      </p:sp>
      <p:sp>
        <p:nvSpPr>
          <p:cNvPr id="7" name="Title 1"/>
          <p:cNvSpPr txBox="1">
            <a:spLocks/>
          </p:cNvSpPr>
          <p:nvPr/>
        </p:nvSpPr>
        <p:spPr>
          <a:xfrm>
            <a:off x="0" y="1383145"/>
            <a:ext cx="12192000" cy="5078615"/>
          </a:xfrm>
          <a:prstGeom prst="rect">
            <a:avLst/>
          </a:prstGeom>
        </p:spPr>
        <p:txBody>
          <a:bodyPr vert="horz" lIns="91440" tIns="45720" rIns="91440" bIns="45720" rtlCol="0" anchor="t">
            <a:noAutofit/>
          </a:bodyPr>
          <a:lstStyle/>
          <a:p>
            <a:pPr lvl="2">
              <a:lnSpc>
                <a:spcPct val="150000"/>
              </a:lnSpc>
              <a:buFont typeface="Wingdings" pitchFamily="2" charset="2"/>
              <a:buChar char="ü"/>
            </a:pPr>
            <a:r>
              <a:rPr lang="en-US" sz="3200" b="1" dirty="0"/>
              <a:t> 	GOVERNING BODY</a:t>
            </a:r>
            <a:endParaRPr lang="en-US" sz="3200" dirty="0"/>
          </a:p>
          <a:p>
            <a:pPr lvl="2">
              <a:lnSpc>
                <a:spcPct val="150000"/>
              </a:lnSpc>
              <a:buFont typeface="Wingdings" pitchFamily="2" charset="2"/>
              <a:buChar char="ü"/>
            </a:pPr>
            <a:r>
              <a:rPr lang="en-US" sz="3200" b="1" dirty="0"/>
              <a:t> 	EXECUTIVE COUNCIL</a:t>
            </a:r>
            <a:endParaRPr lang="en-US" sz="3200" dirty="0"/>
          </a:p>
          <a:p>
            <a:pPr lvl="2">
              <a:lnSpc>
                <a:spcPct val="150000"/>
              </a:lnSpc>
              <a:buFont typeface="Wingdings" pitchFamily="2" charset="2"/>
              <a:buChar char="ü"/>
            </a:pPr>
            <a:r>
              <a:rPr lang="en-US" sz="3200" b="1" dirty="0"/>
              <a:t> 	ACADEMIC COUNCIL</a:t>
            </a:r>
          </a:p>
          <a:p>
            <a:pPr lvl="2">
              <a:lnSpc>
                <a:spcPct val="150000"/>
              </a:lnSpc>
              <a:buFont typeface="Wingdings" pitchFamily="2" charset="2"/>
              <a:buChar char="ü"/>
            </a:pPr>
            <a:r>
              <a:rPr lang="en-US" sz="3200" dirty="0"/>
              <a:t>      </a:t>
            </a:r>
            <a:r>
              <a:rPr lang="en-US" sz="3200" b="1" dirty="0"/>
              <a:t>BOARD OF FACULTY</a:t>
            </a:r>
          </a:p>
          <a:p>
            <a:pPr lvl="2">
              <a:lnSpc>
                <a:spcPct val="150000"/>
              </a:lnSpc>
              <a:buFont typeface="Wingdings" pitchFamily="2" charset="2"/>
              <a:buChar char="ü"/>
            </a:pPr>
            <a:r>
              <a:rPr lang="en-US" sz="3200" b="1" dirty="0"/>
              <a:t>      BOARD OF STUDIES</a:t>
            </a:r>
          </a:p>
          <a:p>
            <a:pPr lvl="2">
              <a:lnSpc>
                <a:spcPct val="150000"/>
              </a:lnSpc>
              <a:buFont typeface="Wingdings" pitchFamily="2" charset="2"/>
              <a:buChar char="ü"/>
            </a:pPr>
            <a:r>
              <a:rPr lang="en-US" sz="3200" b="1" dirty="0"/>
              <a:t> 	FINANCE COMMITTEE</a:t>
            </a:r>
            <a:endParaRPr lang="en-US" sz="3200" dirty="0"/>
          </a:p>
          <a:p>
            <a:pPr lvl="2">
              <a:lnSpc>
                <a:spcPct val="150000"/>
              </a:lnSpc>
              <a:buFont typeface="Wingdings" pitchFamily="2" charset="2"/>
              <a:buChar char="ü"/>
            </a:pPr>
            <a:r>
              <a:rPr lang="en-US" sz="3200" b="1" dirty="0"/>
              <a:t> 	PLANNING BOARD</a:t>
            </a:r>
            <a:endParaRPr lang="en-US" sz="3200" dirty="0"/>
          </a:p>
          <a:p>
            <a:pPr lvl="2" defTabSz="457200">
              <a:lnSpc>
                <a:spcPct val="150000"/>
              </a:lnSpc>
              <a:spcBef>
                <a:spcPct val="0"/>
              </a:spcBef>
              <a:defRPr/>
            </a:pPr>
            <a:r>
              <a:rPr kumimoji="0" lang="en-US" sz="3200" b="1" i="0" u="none" strike="noStrike" kern="1200" cap="none" spc="0" normalizeH="0" baseline="0" noProof="0" dirty="0">
                <a:ln>
                  <a:noFill/>
                </a:ln>
                <a:effectLst/>
                <a:uLnTx/>
                <a:uFillTx/>
                <a:latin typeface="+mj-lt"/>
                <a:ea typeface="+mj-ea"/>
                <a:cs typeface="+mj-cs"/>
              </a:rPr>
              <a:t/>
            </a:r>
            <a:br>
              <a:rPr kumimoji="0" lang="en-US" sz="3200" b="1" i="0" u="none" strike="noStrike" kern="1200" cap="none" spc="0" normalizeH="0" baseline="0" noProof="0" dirty="0">
                <a:ln>
                  <a:noFill/>
                </a:ln>
                <a:effectLst/>
                <a:uLnTx/>
                <a:uFillTx/>
                <a:latin typeface="+mj-lt"/>
                <a:ea typeface="+mj-ea"/>
                <a:cs typeface="+mj-cs"/>
              </a:rPr>
            </a:br>
            <a:r>
              <a:rPr kumimoji="0" lang="en-US" sz="3200" b="1" i="0" u="none" strike="noStrike" kern="1200" cap="none" spc="0" normalizeH="0" baseline="0" noProof="0" dirty="0">
                <a:ln>
                  <a:noFill/>
                </a:ln>
                <a:effectLst/>
                <a:uLnTx/>
                <a:uFillTx/>
                <a:latin typeface="+mj-lt"/>
                <a:ea typeface="+mj-ea"/>
                <a:cs typeface="+mj-cs"/>
              </a:rPr>
              <a:t/>
            </a:r>
            <a:br>
              <a:rPr kumimoji="0" lang="en-US" sz="3200" b="1" i="0" u="none" strike="noStrike" kern="1200" cap="none" spc="0" normalizeH="0" baseline="0" noProof="0" dirty="0">
                <a:ln>
                  <a:noFill/>
                </a:ln>
                <a:effectLst/>
                <a:uLnTx/>
                <a:uFillTx/>
                <a:latin typeface="+mj-lt"/>
                <a:ea typeface="+mj-ea"/>
                <a:cs typeface="+mj-cs"/>
              </a:rPr>
            </a:br>
            <a:r>
              <a:rPr kumimoji="0" lang="en-US" sz="3200" b="1" i="0" u="none" strike="noStrike" kern="1200" cap="none" spc="0" normalizeH="0" baseline="0" noProof="0" dirty="0">
                <a:ln>
                  <a:noFill/>
                </a:ln>
                <a:effectLst/>
                <a:uLnTx/>
                <a:uFillTx/>
                <a:latin typeface="+mj-lt"/>
                <a:ea typeface="+mj-ea"/>
                <a:cs typeface="+mj-cs"/>
              </a:rPr>
              <a:t/>
            </a:r>
            <a:br>
              <a:rPr kumimoji="0" lang="en-US" sz="3200" b="1" i="0" u="none" strike="noStrike" kern="1200" cap="none" spc="0" normalizeH="0" baseline="0" noProof="0" dirty="0">
                <a:ln>
                  <a:noFill/>
                </a:ln>
                <a:effectLst/>
                <a:uLnTx/>
                <a:uFillTx/>
                <a:latin typeface="+mj-lt"/>
                <a:ea typeface="+mj-ea"/>
                <a:cs typeface="+mj-cs"/>
              </a:rPr>
            </a:br>
            <a:endParaRPr kumimoji="0" lang="en-US" sz="3200" b="1" i="0" u="none" strike="noStrike" kern="1200" cap="none" spc="0" normalizeH="0" baseline="0" noProof="0" dirty="0">
              <a:ln>
                <a:noFill/>
              </a:ln>
              <a:effectLst/>
              <a:uLnTx/>
              <a:uFillTx/>
              <a:latin typeface="+mj-lt"/>
              <a:ea typeface="+mj-ea"/>
              <a:cs typeface="+mj-cs"/>
            </a:endParaRPr>
          </a:p>
        </p:txBody>
      </p:sp>
      <p:pic>
        <p:nvPicPr>
          <p:cNvPr id="8"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8D8DE5-AFAA-4E0F-A92A-B2AAE6CA69DC}"/>
              </a:ext>
            </a:extLst>
          </p:cNvPr>
          <p:cNvSpPr>
            <a:spLocks noGrp="1"/>
          </p:cNvSpPr>
          <p:nvPr>
            <p:ph type="title"/>
          </p:nvPr>
        </p:nvSpPr>
        <p:spPr>
          <a:xfrm>
            <a:off x="0" y="320638"/>
            <a:ext cx="10427854" cy="603922"/>
          </a:xfrm>
        </p:spPr>
        <p:txBody>
          <a:bodyPr/>
          <a:lstStyle/>
          <a:p>
            <a:r>
              <a:rPr lang="en-US" sz="3600" b="1" dirty="0">
                <a:solidFill>
                  <a:srgbClr val="FFC000"/>
                </a:solidFill>
                <a:latin typeface="Times New Roman" panose="02020603050405020304" pitchFamily="18" charset="0"/>
                <a:cs typeface="Times New Roman" panose="02020603050405020304" pitchFamily="18" charset="0"/>
              </a:rPr>
              <a:t>OTHER INSTITUTIONAL COMMITTEES</a:t>
            </a:r>
            <a:endParaRPr lang="en-IN" sz="3600" b="1" dirty="0">
              <a:solidFill>
                <a:srgbClr val="FFC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2E51339D-B8F5-4404-A694-F861DDCD8194}"/>
              </a:ext>
            </a:extLst>
          </p:cNvPr>
          <p:cNvSpPr>
            <a:spLocks noGrp="1"/>
          </p:cNvSpPr>
          <p:nvPr>
            <p:ph idx="1"/>
          </p:nvPr>
        </p:nvSpPr>
        <p:spPr>
          <a:xfrm>
            <a:off x="690879" y="1320800"/>
            <a:ext cx="10525761" cy="4876800"/>
          </a:xfrm>
        </p:spPr>
        <p:txBody>
          <a:bodyPr>
            <a:normAutofit fontScale="92500" lnSpcReduction="10000"/>
          </a:bodyPr>
          <a:lstStyle/>
          <a:p>
            <a:pPr>
              <a:lnSpc>
                <a:spcPct val="150000"/>
              </a:lnSpc>
            </a:pPr>
            <a:r>
              <a:rPr lang="en-US" sz="2800" dirty="0"/>
              <a:t>Examination Committee</a:t>
            </a:r>
          </a:p>
          <a:p>
            <a:pPr>
              <a:lnSpc>
                <a:spcPct val="150000"/>
              </a:lnSpc>
            </a:pPr>
            <a:r>
              <a:rPr lang="en-US" sz="2800" dirty="0"/>
              <a:t>Admission Committee</a:t>
            </a:r>
          </a:p>
          <a:p>
            <a:pPr>
              <a:lnSpc>
                <a:spcPct val="150000"/>
              </a:lnSpc>
            </a:pPr>
            <a:r>
              <a:rPr lang="en-US" sz="2800" dirty="0"/>
              <a:t>Grievance Redressal Committee</a:t>
            </a:r>
          </a:p>
          <a:p>
            <a:pPr>
              <a:lnSpc>
                <a:spcPct val="150000"/>
              </a:lnSpc>
            </a:pPr>
            <a:r>
              <a:rPr lang="en-US" sz="2800" dirty="0"/>
              <a:t>Internal Complaints Committee</a:t>
            </a:r>
          </a:p>
          <a:p>
            <a:pPr>
              <a:lnSpc>
                <a:spcPct val="150000"/>
              </a:lnSpc>
            </a:pPr>
            <a:r>
              <a:rPr lang="en-US" sz="2800" dirty="0"/>
              <a:t>Proctorial Board</a:t>
            </a:r>
          </a:p>
          <a:p>
            <a:pPr>
              <a:lnSpc>
                <a:spcPct val="150000"/>
              </a:lnSpc>
            </a:pPr>
            <a:r>
              <a:rPr lang="en-US" sz="2800" dirty="0"/>
              <a:t>Library Committee</a:t>
            </a:r>
          </a:p>
          <a:p>
            <a:pPr>
              <a:lnSpc>
                <a:spcPct val="150000"/>
              </a:lnSpc>
            </a:pPr>
            <a:r>
              <a:rPr lang="en-US" sz="2800" dirty="0"/>
              <a:t>Hostel Committee</a:t>
            </a:r>
          </a:p>
          <a:p>
            <a:pPr>
              <a:lnSpc>
                <a:spcPct val="150000"/>
              </a:lnSpc>
            </a:pPr>
            <a:endParaRPr lang="en-IN" sz="2800" dirty="0"/>
          </a:p>
        </p:txBody>
      </p:sp>
      <p:pic>
        <p:nvPicPr>
          <p:cNvPr id="5"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1596734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615" y="163351"/>
            <a:ext cx="6539696" cy="608809"/>
          </a:xfrm>
        </p:spPr>
        <p:txBody>
          <a:bodyPr/>
          <a:lstStyle/>
          <a:p>
            <a:pPr algn="ctr"/>
            <a:r>
              <a:rPr lang="en-US" sz="3600" b="1" dirty="0">
                <a:solidFill>
                  <a:schemeClr val="accent1">
                    <a:lumMod val="60000"/>
                    <a:lumOff val="40000"/>
                  </a:schemeClr>
                </a:solidFill>
              </a:rPr>
              <a:t>GOVERNING BODY</a:t>
            </a:r>
            <a:r>
              <a:rPr lang="en-US" sz="3600" dirty="0">
                <a:solidFill>
                  <a:schemeClr val="accent1">
                    <a:lumMod val="60000"/>
                    <a:lumOff val="40000"/>
                  </a:schemeClr>
                </a:solidFill>
              </a:rPr>
              <a: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249199801"/>
              </p:ext>
            </p:extLst>
          </p:nvPr>
        </p:nvGraphicFramePr>
        <p:xfrm>
          <a:off x="233680" y="985520"/>
          <a:ext cx="11704319" cy="5735689"/>
        </p:xfrm>
        <a:graphic>
          <a:graphicData uri="http://schemas.openxmlformats.org/drawingml/2006/table">
            <a:tbl>
              <a:tblPr firstRow="1" bandRow="1">
                <a:tableStyleId>{5C22544A-7EE6-4342-B048-85BDC9FD1C3A}</a:tableStyleId>
              </a:tblPr>
              <a:tblGrid>
                <a:gridCol w="2222930">
                  <a:extLst>
                    <a:ext uri="{9D8B030D-6E8A-4147-A177-3AD203B41FA5}">
                      <a16:colId xmlns:a16="http://schemas.microsoft.com/office/drawing/2014/main" xmlns="" val="20000"/>
                    </a:ext>
                  </a:extLst>
                </a:gridCol>
                <a:gridCol w="1955245">
                  <a:extLst>
                    <a:ext uri="{9D8B030D-6E8A-4147-A177-3AD203B41FA5}">
                      <a16:colId xmlns:a16="http://schemas.microsoft.com/office/drawing/2014/main" xmlns="" val="20001"/>
                    </a:ext>
                  </a:extLst>
                </a:gridCol>
                <a:gridCol w="5788147">
                  <a:extLst>
                    <a:ext uri="{9D8B030D-6E8A-4147-A177-3AD203B41FA5}">
                      <a16:colId xmlns:a16="http://schemas.microsoft.com/office/drawing/2014/main" xmlns="" val="20002"/>
                    </a:ext>
                  </a:extLst>
                </a:gridCol>
                <a:gridCol w="1737997">
                  <a:extLst>
                    <a:ext uri="{9D8B030D-6E8A-4147-A177-3AD203B41FA5}">
                      <a16:colId xmlns:a16="http://schemas.microsoft.com/office/drawing/2014/main" xmlns="" val="20003"/>
                    </a:ext>
                  </a:extLst>
                </a:gridCol>
              </a:tblGrid>
              <a:tr h="459103">
                <a:tc>
                  <a:txBody>
                    <a:bodyPr/>
                    <a:lstStyle/>
                    <a:p>
                      <a:pPr marL="0" marR="0" algn="ctr">
                        <a:lnSpc>
                          <a:spcPct val="115000"/>
                        </a:lnSpc>
                        <a:spcBef>
                          <a:spcPts val="0"/>
                        </a:spcBef>
                        <a:spcAft>
                          <a:spcPts val="0"/>
                        </a:spcAft>
                      </a:pPr>
                      <a:r>
                        <a:rPr lang="en-US" sz="2000" b="1" dirty="0">
                          <a:solidFill>
                            <a:schemeClr val="tx1"/>
                          </a:solidFill>
                          <a:latin typeface="Times New Roman"/>
                          <a:ea typeface="Times New Roman"/>
                          <a:cs typeface="Times New Roman"/>
                        </a:rPr>
                        <a:t>Name</a:t>
                      </a:r>
                      <a:endParaRPr lang="en-US" sz="2000" dirty="0">
                        <a:solidFill>
                          <a:schemeClr val="tx1"/>
                        </a:solidFill>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2000" b="1" dirty="0">
                          <a:solidFill>
                            <a:schemeClr val="tx1"/>
                          </a:solidFill>
                          <a:latin typeface="Times New Roman"/>
                          <a:ea typeface="Times New Roman"/>
                          <a:cs typeface="Times New Roman"/>
                        </a:rPr>
                        <a:t>Designation</a:t>
                      </a:r>
                      <a:endParaRPr lang="en-US" sz="2000" dirty="0">
                        <a:solidFill>
                          <a:schemeClr val="tx1"/>
                        </a:solidFill>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2000" b="1" dirty="0">
                          <a:solidFill>
                            <a:schemeClr val="tx1"/>
                          </a:solidFill>
                          <a:latin typeface="Times New Roman"/>
                          <a:ea typeface="Times New Roman"/>
                          <a:cs typeface="Times New Roman"/>
                        </a:rPr>
                        <a:t>Organization &amp; Address</a:t>
                      </a:r>
                      <a:endParaRPr lang="en-US" sz="2000" dirty="0">
                        <a:solidFill>
                          <a:schemeClr val="tx1"/>
                        </a:solidFill>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2000" b="1" dirty="0">
                          <a:solidFill>
                            <a:schemeClr val="tx1"/>
                          </a:solidFill>
                          <a:latin typeface="Times New Roman"/>
                          <a:ea typeface="Times New Roman"/>
                          <a:cs typeface="Times New Roman"/>
                        </a:rPr>
                        <a:t>Status</a:t>
                      </a:r>
                      <a:endParaRPr lang="en-US" sz="2000" dirty="0">
                        <a:solidFill>
                          <a:schemeClr val="tx1"/>
                        </a:solidFill>
                        <a:latin typeface="Calibri"/>
                        <a:ea typeface="Calibri"/>
                        <a:cs typeface="Times New Roman"/>
                      </a:endParaRPr>
                    </a:p>
                  </a:txBody>
                  <a:tcPr marL="9525" marR="9525" marT="9525" marB="9525" anchor="ctr"/>
                </a:tc>
                <a:extLst>
                  <a:ext uri="{0D108BD9-81ED-4DB2-BD59-A6C34878D82A}">
                    <a16:rowId xmlns:a16="http://schemas.microsoft.com/office/drawing/2014/main" xmlns="" val="10000"/>
                  </a:ext>
                </a:extLst>
              </a:tr>
              <a:tr h="376899">
                <a:tc>
                  <a:txBody>
                    <a:bodyPr/>
                    <a:lstStyle/>
                    <a:p>
                      <a:pPr marL="0" marR="0">
                        <a:lnSpc>
                          <a:spcPct val="115000"/>
                        </a:lnSpc>
                        <a:spcBef>
                          <a:spcPts val="0"/>
                        </a:spcBef>
                        <a:spcAft>
                          <a:spcPts val="0"/>
                        </a:spcAft>
                      </a:pPr>
                      <a:r>
                        <a:rPr lang="en-US" sz="1400" dirty="0" err="1">
                          <a:latin typeface="Times New Roman"/>
                          <a:ea typeface="Times New Roman"/>
                          <a:cs typeface="Times New Roman"/>
                        </a:rPr>
                        <a:t>Shri</a:t>
                      </a:r>
                      <a:r>
                        <a:rPr lang="en-US" sz="1400" dirty="0">
                          <a:latin typeface="Times New Roman"/>
                          <a:ea typeface="Times New Roman"/>
                          <a:cs typeface="Times New Roman"/>
                        </a:rPr>
                        <a:t> Suresh Jain</a:t>
                      </a:r>
                      <a:endParaRPr lang="en-US" sz="1200" dirty="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Chancellor</a:t>
                      </a:r>
                      <a:endParaRPr lang="en-US" sz="1200" dirty="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a:latin typeface="Times New Roman"/>
                          <a:ea typeface="Times New Roman"/>
                          <a:cs typeface="Times New Roman"/>
                        </a:rPr>
                        <a:t>Teerthanker Mahaveer University, Delhi Road, Moradabad</a:t>
                      </a:r>
                      <a:endParaRPr lang="en-US" sz="120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Chairman</a:t>
                      </a:r>
                      <a:endParaRPr lang="en-US" sz="1200" dirty="0">
                        <a:latin typeface="Calibri"/>
                        <a:ea typeface="Calibri"/>
                        <a:cs typeface="Times New Roman"/>
                      </a:endParaRPr>
                    </a:p>
                  </a:txBody>
                  <a:tcPr marL="9525" marR="9525" marT="9525" marB="9525" anchor="ctr"/>
                </a:tc>
                <a:extLst>
                  <a:ext uri="{0D108BD9-81ED-4DB2-BD59-A6C34878D82A}">
                    <a16:rowId xmlns:a16="http://schemas.microsoft.com/office/drawing/2014/main" xmlns="" val="10001"/>
                  </a:ext>
                </a:extLst>
              </a:tr>
              <a:tr h="376899">
                <a:tc>
                  <a:txBody>
                    <a:bodyPr/>
                    <a:lstStyle/>
                    <a:p>
                      <a:pPr marL="0" marR="0">
                        <a:lnSpc>
                          <a:spcPct val="115000"/>
                        </a:lnSpc>
                        <a:spcBef>
                          <a:spcPts val="0"/>
                        </a:spcBef>
                        <a:spcAft>
                          <a:spcPts val="0"/>
                        </a:spcAft>
                      </a:pPr>
                      <a:r>
                        <a:rPr lang="en-US" sz="1400" dirty="0" err="1">
                          <a:latin typeface="Times New Roman"/>
                          <a:ea typeface="Times New Roman"/>
                          <a:cs typeface="Times New Roman"/>
                        </a:rPr>
                        <a:t>Shri</a:t>
                      </a:r>
                      <a:r>
                        <a:rPr lang="en-US" sz="1400" dirty="0">
                          <a:latin typeface="Times New Roman"/>
                          <a:ea typeface="Times New Roman"/>
                          <a:cs typeface="Times New Roman"/>
                        </a:rPr>
                        <a:t> Manish Jain</a:t>
                      </a:r>
                      <a:endParaRPr lang="en-US" sz="1200" dirty="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a:latin typeface="Times New Roman"/>
                          <a:ea typeface="Times New Roman"/>
                          <a:cs typeface="Times New Roman"/>
                        </a:rPr>
                        <a:t>Group Vice Chairman</a:t>
                      </a:r>
                      <a:endParaRPr lang="en-US" sz="120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err="1">
                          <a:latin typeface="Times New Roman"/>
                          <a:ea typeface="Times New Roman"/>
                          <a:cs typeface="Times New Roman"/>
                        </a:rPr>
                        <a:t>Teerthanker</a:t>
                      </a:r>
                      <a:r>
                        <a:rPr lang="en-US" sz="1400" dirty="0">
                          <a:latin typeface="Times New Roman"/>
                          <a:ea typeface="Times New Roman"/>
                          <a:cs typeface="Times New Roman"/>
                        </a:rPr>
                        <a:t> Mahaveer Institute of Management&amp; Technology, Moradabad</a:t>
                      </a:r>
                      <a:endParaRPr lang="en-US" sz="1200" dirty="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Member</a:t>
                      </a:r>
                      <a:endParaRPr lang="en-US" sz="1200" dirty="0">
                        <a:latin typeface="Calibri"/>
                        <a:ea typeface="Calibri"/>
                        <a:cs typeface="Times New Roman"/>
                      </a:endParaRPr>
                    </a:p>
                  </a:txBody>
                  <a:tcPr marL="9525" marR="9525" marT="9525" marB="9525" anchor="ctr"/>
                </a:tc>
                <a:extLst>
                  <a:ext uri="{0D108BD9-81ED-4DB2-BD59-A6C34878D82A}">
                    <a16:rowId xmlns:a16="http://schemas.microsoft.com/office/drawing/2014/main" xmlns="" val="10002"/>
                  </a:ext>
                </a:extLst>
              </a:tr>
              <a:tr h="376899">
                <a:tc>
                  <a:txBody>
                    <a:bodyPr/>
                    <a:lstStyle/>
                    <a:p>
                      <a:pPr marL="0" marR="0">
                        <a:lnSpc>
                          <a:spcPct val="115000"/>
                        </a:lnSpc>
                        <a:spcBef>
                          <a:spcPts val="0"/>
                        </a:spcBef>
                        <a:spcAft>
                          <a:spcPts val="0"/>
                        </a:spcAft>
                      </a:pPr>
                      <a:r>
                        <a:rPr lang="en-US" sz="1400" dirty="0">
                          <a:latin typeface="Times New Roman"/>
                          <a:ea typeface="Times New Roman"/>
                          <a:cs typeface="Times New Roman"/>
                        </a:rPr>
                        <a:t>Prof. </a:t>
                      </a:r>
                      <a:r>
                        <a:rPr lang="en-US" sz="1400" dirty="0" err="1">
                          <a:latin typeface="Times New Roman"/>
                          <a:ea typeface="Times New Roman"/>
                          <a:cs typeface="Times New Roman"/>
                        </a:rPr>
                        <a:t>Raghuvir</a:t>
                      </a:r>
                      <a:r>
                        <a:rPr lang="en-US" sz="1400" dirty="0">
                          <a:latin typeface="Times New Roman"/>
                          <a:ea typeface="Times New Roman"/>
                          <a:cs typeface="Times New Roman"/>
                        </a:rPr>
                        <a:t> Singh</a:t>
                      </a:r>
                      <a:endParaRPr lang="en-US" sz="1200" dirty="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Vice Chancellor</a:t>
                      </a:r>
                      <a:endParaRPr lang="en-US" sz="1200" dirty="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a:latin typeface="Times New Roman"/>
                          <a:ea typeface="Times New Roman"/>
                          <a:cs typeface="Times New Roman"/>
                        </a:rPr>
                        <a:t>Teerthanker Mahaveer University, Delhi Road, Moradabad</a:t>
                      </a:r>
                      <a:endParaRPr lang="en-US" sz="120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Member</a:t>
                      </a:r>
                      <a:endParaRPr lang="en-US" sz="1200" dirty="0">
                        <a:latin typeface="Calibri"/>
                        <a:ea typeface="Calibri"/>
                        <a:cs typeface="Times New Roman"/>
                      </a:endParaRPr>
                    </a:p>
                  </a:txBody>
                  <a:tcPr marL="9525" marR="9525" marT="9525" marB="9525" anchor="ctr"/>
                </a:tc>
                <a:extLst>
                  <a:ext uri="{0D108BD9-81ED-4DB2-BD59-A6C34878D82A}">
                    <a16:rowId xmlns:a16="http://schemas.microsoft.com/office/drawing/2014/main" xmlns="" val="10003"/>
                  </a:ext>
                </a:extLst>
              </a:tr>
              <a:tr h="376899">
                <a:tc>
                  <a:txBody>
                    <a:bodyPr/>
                    <a:lstStyle/>
                    <a:p>
                      <a:pPr marL="0" marR="0">
                        <a:lnSpc>
                          <a:spcPct val="115000"/>
                        </a:lnSpc>
                        <a:spcBef>
                          <a:spcPts val="0"/>
                        </a:spcBef>
                        <a:spcAft>
                          <a:spcPts val="0"/>
                        </a:spcAft>
                      </a:pPr>
                      <a:r>
                        <a:rPr lang="en-US" sz="1400" dirty="0">
                          <a:latin typeface="Times New Roman"/>
                          <a:ea typeface="Times New Roman"/>
                          <a:cs typeface="Times New Roman"/>
                        </a:rPr>
                        <a:t>Smt. </a:t>
                      </a:r>
                      <a:r>
                        <a:rPr lang="en-US" sz="1400" dirty="0" err="1">
                          <a:latin typeface="Times New Roman"/>
                          <a:ea typeface="Times New Roman"/>
                          <a:cs typeface="Times New Roman"/>
                        </a:rPr>
                        <a:t>Rinku</a:t>
                      </a:r>
                      <a:r>
                        <a:rPr lang="en-US" sz="1400" dirty="0">
                          <a:latin typeface="Times New Roman"/>
                          <a:ea typeface="Times New Roman"/>
                          <a:cs typeface="Times New Roman"/>
                        </a:rPr>
                        <a:t> </a:t>
                      </a:r>
                      <a:r>
                        <a:rPr lang="en-US" sz="1400" dirty="0" err="1">
                          <a:latin typeface="Times New Roman"/>
                          <a:ea typeface="Times New Roman"/>
                          <a:cs typeface="Times New Roman"/>
                        </a:rPr>
                        <a:t>Mittal</a:t>
                      </a:r>
                      <a:endParaRPr lang="en-US" sz="1200" dirty="0">
                        <a:latin typeface="Calibri"/>
                        <a:ea typeface="Calibri"/>
                        <a:cs typeface="Times New Roman"/>
                      </a:endParaRPr>
                    </a:p>
                  </a:txBody>
                  <a:tcPr marL="9525" marR="9525" marT="9525" marB="9525" anchor="ctr"/>
                </a:tc>
                <a:tc>
                  <a:txBody>
                    <a:bodyPr/>
                    <a:lstStyle/>
                    <a:p>
                      <a:pPr>
                        <a:lnSpc>
                          <a:spcPct val="115000"/>
                        </a:lnSpc>
                      </a:pPr>
                      <a:r>
                        <a:rPr lang="en-US" sz="1400" dirty="0">
                          <a:latin typeface="Times New Roman" panose="02020603050405020304" pitchFamily="18" charset="0"/>
                          <a:ea typeface="Times New Roman"/>
                          <a:cs typeface="Times New Roman" panose="02020603050405020304" pitchFamily="18" charset="0"/>
                        </a:rPr>
                        <a:t>Member</a:t>
                      </a: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Nominee of the Sponsoring Body</a:t>
                      </a:r>
                      <a:endParaRPr lang="en-US" sz="1200" dirty="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Member</a:t>
                      </a:r>
                      <a:endParaRPr lang="en-US" sz="1200" dirty="0">
                        <a:latin typeface="Calibri"/>
                        <a:ea typeface="Calibri"/>
                        <a:cs typeface="Times New Roman"/>
                      </a:endParaRPr>
                    </a:p>
                  </a:txBody>
                  <a:tcPr marL="9525" marR="9525" marT="9525" marB="9525" anchor="ctr"/>
                </a:tc>
                <a:extLst>
                  <a:ext uri="{0D108BD9-81ED-4DB2-BD59-A6C34878D82A}">
                    <a16:rowId xmlns:a16="http://schemas.microsoft.com/office/drawing/2014/main" xmlns="" val="10004"/>
                  </a:ext>
                </a:extLst>
              </a:tr>
              <a:tr h="376899">
                <a:tc>
                  <a:txBody>
                    <a:bodyPr/>
                    <a:lstStyle/>
                    <a:p>
                      <a:pPr marL="0" marR="0">
                        <a:lnSpc>
                          <a:spcPct val="115000"/>
                        </a:lnSpc>
                        <a:spcBef>
                          <a:spcPts val="0"/>
                        </a:spcBef>
                        <a:spcAft>
                          <a:spcPts val="0"/>
                        </a:spcAft>
                      </a:pPr>
                      <a:r>
                        <a:rPr lang="en-US" sz="1400" dirty="0">
                          <a:latin typeface="Times New Roman"/>
                          <a:ea typeface="Times New Roman"/>
                          <a:cs typeface="Times New Roman"/>
                        </a:rPr>
                        <a:t>Ms. </a:t>
                      </a:r>
                      <a:r>
                        <a:rPr lang="en-US" sz="1400" dirty="0" err="1">
                          <a:latin typeface="Times New Roman"/>
                          <a:ea typeface="Times New Roman"/>
                          <a:cs typeface="Times New Roman"/>
                        </a:rPr>
                        <a:t>Arunima</a:t>
                      </a:r>
                      <a:r>
                        <a:rPr lang="en-US" sz="1400" dirty="0">
                          <a:latin typeface="Times New Roman"/>
                          <a:ea typeface="Times New Roman"/>
                          <a:cs typeface="Times New Roman"/>
                        </a:rPr>
                        <a:t> </a:t>
                      </a:r>
                      <a:r>
                        <a:rPr lang="en-US" sz="1400" dirty="0" err="1">
                          <a:latin typeface="Times New Roman"/>
                          <a:ea typeface="Times New Roman"/>
                          <a:cs typeface="Times New Roman"/>
                        </a:rPr>
                        <a:t>Mittal</a:t>
                      </a:r>
                      <a:endParaRPr lang="en-US" sz="1200" dirty="0">
                        <a:latin typeface="Calibri"/>
                        <a:ea typeface="Calibri"/>
                        <a:cs typeface="Times New Roman"/>
                      </a:endParaRPr>
                    </a:p>
                  </a:txBody>
                  <a:tcPr marL="9525" marR="9525" marT="9525" marB="9525" anchor="ct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Times New Roman"/>
                          <a:cs typeface="Times New Roman" panose="02020603050405020304" pitchFamily="18" charset="0"/>
                        </a:rPr>
                        <a:t>Member</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endParaRPr>
                    </a:p>
                  </a:txBody>
                  <a:tcPr marL="9525" marR="9525" marT="9525" marB="9525" anchor="ct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a:ea typeface="Times New Roman"/>
                          <a:cs typeface="Times New Roman"/>
                        </a:rPr>
                        <a:t>Nominee of the Sponsoring Body</a:t>
                      </a:r>
                      <a:endParaRPr kumimoji="0" lang="en-US" sz="1200" b="0" i="0" u="none" strike="noStrike" kern="1200" cap="none" spc="0" normalizeH="0" baseline="0" noProof="0" dirty="0">
                        <a:ln>
                          <a:noFill/>
                        </a:ln>
                        <a:solidFill>
                          <a:prstClr val="black"/>
                        </a:solidFill>
                        <a:effectLst/>
                        <a:uLnTx/>
                        <a:uFillTx/>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Member</a:t>
                      </a:r>
                      <a:endParaRPr lang="en-US" sz="1200" dirty="0">
                        <a:latin typeface="Calibri"/>
                        <a:ea typeface="Calibri"/>
                        <a:cs typeface="Times New Roman"/>
                      </a:endParaRPr>
                    </a:p>
                  </a:txBody>
                  <a:tcPr marL="9525" marR="9525" marT="9525" marB="9525" anchor="ctr"/>
                </a:tc>
                <a:extLst>
                  <a:ext uri="{0D108BD9-81ED-4DB2-BD59-A6C34878D82A}">
                    <a16:rowId xmlns:a16="http://schemas.microsoft.com/office/drawing/2014/main" xmlns="" val="10005"/>
                  </a:ext>
                </a:extLst>
              </a:tr>
              <a:tr h="376899">
                <a:tc>
                  <a:txBody>
                    <a:bodyPr/>
                    <a:lstStyle/>
                    <a:p>
                      <a:pPr marL="0" marR="0">
                        <a:lnSpc>
                          <a:spcPct val="115000"/>
                        </a:lnSpc>
                        <a:spcBef>
                          <a:spcPts val="0"/>
                        </a:spcBef>
                        <a:spcAft>
                          <a:spcPts val="0"/>
                        </a:spcAft>
                      </a:pPr>
                      <a:r>
                        <a:rPr lang="en-US" sz="1400" dirty="0" err="1">
                          <a:latin typeface="Times New Roman"/>
                          <a:ea typeface="Times New Roman"/>
                          <a:cs typeface="Times New Roman"/>
                        </a:rPr>
                        <a:t>Shri</a:t>
                      </a:r>
                      <a:r>
                        <a:rPr lang="en-US" sz="1400" dirty="0">
                          <a:latin typeface="Times New Roman"/>
                          <a:ea typeface="Times New Roman"/>
                          <a:cs typeface="Times New Roman"/>
                        </a:rPr>
                        <a:t> </a:t>
                      </a:r>
                      <a:r>
                        <a:rPr lang="en-US" sz="1400" dirty="0" err="1">
                          <a:latin typeface="Times New Roman"/>
                          <a:ea typeface="Times New Roman"/>
                          <a:cs typeface="Times New Roman"/>
                        </a:rPr>
                        <a:t>Akshat</a:t>
                      </a:r>
                      <a:r>
                        <a:rPr lang="en-US" sz="1400" dirty="0">
                          <a:latin typeface="Times New Roman"/>
                          <a:ea typeface="Times New Roman"/>
                          <a:cs typeface="Times New Roman"/>
                        </a:rPr>
                        <a:t> Jain</a:t>
                      </a:r>
                      <a:endParaRPr lang="en-US" sz="1200" dirty="0">
                        <a:latin typeface="Calibri"/>
                        <a:ea typeface="Calibri"/>
                        <a:cs typeface="Times New Roman"/>
                      </a:endParaRPr>
                    </a:p>
                  </a:txBody>
                  <a:tcPr marL="9525" marR="9525" marT="9525" marB="9525" anchor="ct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Times New Roman"/>
                          <a:cs typeface="Times New Roman" panose="02020603050405020304" pitchFamily="18" charset="0"/>
                        </a:rPr>
                        <a:t>Member</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endParaRPr>
                    </a:p>
                  </a:txBody>
                  <a:tcPr marL="9525" marR="9525" marT="9525" marB="9525" anchor="ct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Times New Roman"/>
                          <a:cs typeface="Times New Roman"/>
                        </a:rPr>
                        <a:t>Nominee of the Sponsoring Body</a:t>
                      </a:r>
                      <a:endParaRPr kumimoji="0" lang="en-US" sz="1200" b="0" i="0" u="none" strike="noStrike" kern="1200" cap="none" spc="0" normalizeH="0" baseline="0" noProof="0" dirty="0">
                        <a:ln>
                          <a:noFill/>
                        </a:ln>
                        <a:solidFill>
                          <a:prstClr val="black"/>
                        </a:solidFill>
                        <a:effectLst/>
                        <a:uLnTx/>
                        <a:uFillTx/>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Member</a:t>
                      </a:r>
                      <a:endParaRPr lang="en-US" sz="1200" dirty="0">
                        <a:latin typeface="Calibri"/>
                        <a:ea typeface="Calibri"/>
                        <a:cs typeface="Times New Roman"/>
                      </a:endParaRPr>
                    </a:p>
                  </a:txBody>
                  <a:tcPr marL="9525" marR="9525" marT="9525" marB="9525" anchor="ctr"/>
                </a:tc>
                <a:extLst>
                  <a:ext uri="{0D108BD9-81ED-4DB2-BD59-A6C34878D82A}">
                    <a16:rowId xmlns:a16="http://schemas.microsoft.com/office/drawing/2014/main" xmlns="" val="10006"/>
                  </a:ext>
                </a:extLst>
              </a:tr>
              <a:tr h="376899">
                <a:tc>
                  <a:txBody>
                    <a:bodyPr/>
                    <a:lstStyle/>
                    <a:p>
                      <a:pPr marL="0" marR="0">
                        <a:lnSpc>
                          <a:spcPct val="115000"/>
                        </a:lnSpc>
                        <a:spcBef>
                          <a:spcPts val="0"/>
                        </a:spcBef>
                        <a:spcAft>
                          <a:spcPts val="0"/>
                        </a:spcAft>
                      </a:pPr>
                      <a:r>
                        <a:rPr lang="en-US" sz="1400" dirty="0" err="1">
                          <a:latin typeface="Times New Roman"/>
                          <a:ea typeface="Times New Roman"/>
                          <a:cs typeface="Times New Roman"/>
                        </a:rPr>
                        <a:t>Shri</a:t>
                      </a:r>
                      <a:r>
                        <a:rPr lang="en-US" sz="1400" dirty="0">
                          <a:latin typeface="Times New Roman"/>
                          <a:ea typeface="Times New Roman"/>
                          <a:cs typeface="Times New Roman"/>
                        </a:rPr>
                        <a:t> </a:t>
                      </a:r>
                      <a:r>
                        <a:rPr lang="en-US" sz="1400" dirty="0" err="1">
                          <a:latin typeface="Times New Roman"/>
                          <a:ea typeface="Times New Roman"/>
                          <a:cs typeface="Times New Roman"/>
                        </a:rPr>
                        <a:t>Vipin</a:t>
                      </a:r>
                      <a:r>
                        <a:rPr lang="en-US" sz="1400" dirty="0">
                          <a:latin typeface="Times New Roman"/>
                          <a:ea typeface="Times New Roman"/>
                          <a:cs typeface="Times New Roman"/>
                        </a:rPr>
                        <a:t> Jain</a:t>
                      </a:r>
                      <a:endParaRPr lang="en-US" sz="1200" dirty="0">
                        <a:latin typeface="Calibri"/>
                        <a:ea typeface="Calibri"/>
                        <a:cs typeface="Times New Roman"/>
                      </a:endParaRPr>
                    </a:p>
                  </a:txBody>
                  <a:tcPr marL="9525" marR="9525" marT="9525" marB="9525" anchor="ct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Times New Roman"/>
                          <a:cs typeface="Times New Roman" panose="02020603050405020304" pitchFamily="18" charset="0"/>
                        </a:rPr>
                        <a:t>Member</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endParaRPr>
                    </a:p>
                  </a:txBody>
                  <a:tcPr marL="9525" marR="9525" marT="9525" marB="9525" anchor="ct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a:ea typeface="Times New Roman"/>
                          <a:cs typeface="Times New Roman"/>
                        </a:rPr>
                        <a:t>Nominee of the Sponsoring Body</a:t>
                      </a:r>
                      <a:endParaRPr kumimoji="0" lang="en-US" sz="1200" b="0" i="0" u="none" strike="noStrike" kern="1200" cap="none" spc="0" normalizeH="0" baseline="0" noProof="0" dirty="0">
                        <a:ln>
                          <a:noFill/>
                        </a:ln>
                        <a:solidFill>
                          <a:prstClr val="black"/>
                        </a:solidFill>
                        <a:effectLst/>
                        <a:uLnTx/>
                        <a:uFillTx/>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Member</a:t>
                      </a:r>
                      <a:endParaRPr lang="en-US" sz="1200" dirty="0">
                        <a:latin typeface="Calibri"/>
                        <a:ea typeface="Calibri"/>
                        <a:cs typeface="Times New Roman"/>
                      </a:endParaRPr>
                    </a:p>
                  </a:txBody>
                  <a:tcPr marL="9525" marR="9525" marT="9525" marB="9525" anchor="ctr"/>
                </a:tc>
                <a:extLst>
                  <a:ext uri="{0D108BD9-81ED-4DB2-BD59-A6C34878D82A}">
                    <a16:rowId xmlns:a16="http://schemas.microsoft.com/office/drawing/2014/main" xmlns="" val="10007"/>
                  </a:ext>
                </a:extLst>
              </a:tr>
              <a:tr h="376899">
                <a:tc>
                  <a:txBody>
                    <a:bodyPr/>
                    <a:lstStyle/>
                    <a:p>
                      <a:pPr marL="0" marR="0">
                        <a:lnSpc>
                          <a:spcPct val="115000"/>
                        </a:lnSpc>
                        <a:spcBef>
                          <a:spcPts val="0"/>
                        </a:spcBef>
                        <a:spcAft>
                          <a:spcPts val="0"/>
                        </a:spcAft>
                      </a:pPr>
                      <a:r>
                        <a:rPr lang="en-US" sz="1400" dirty="0" err="1">
                          <a:latin typeface="Times New Roman"/>
                          <a:ea typeface="Times New Roman"/>
                          <a:cs typeface="Times New Roman"/>
                        </a:rPr>
                        <a:t>Shri</a:t>
                      </a:r>
                      <a:r>
                        <a:rPr lang="en-US" sz="1400" dirty="0">
                          <a:latin typeface="Times New Roman"/>
                          <a:ea typeface="Times New Roman"/>
                          <a:cs typeface="Times New Roman"/>
                        </a:rPr>
                        <a:t> </a:t>
                      </a:r>
                      <a:r>
                        <a:rPr lang="en-US" sz="1400" dirty="0" err="1">
                          <a:latin typeface="Times New Roman"/>
                          <a:ea typeface="Times New Roman"/>
                          <a:cs typeface="Times New Roman"/>
                        </a:rPr>
                        <a:t>Ashu</a:t>
                      </a:r>
                      <a:r>
                        <a:rPr lang="en-US" sz="1400" dirty="0">
                          <a:latin typeface="Times New Roman"/>
                          <a:ea typeface="Times New Roman"/>
                          <a:cs typeface="Times New Roman"/>
                        </a:rPr>
                        <a:t> Jain</a:t>
                      </a:r>
                      <a:endParaRPr lang="en-US" sz="1200" dirty="0">
                        <a:latin typeface="Calibri"/>
                        <a:ea typeface="Calibri"/>
                        <a:cs typeface="Times New Roman"/>
                      </a:endParaRPr>
                    </a:p>
                  </a:txBody>
                  <a:tcPr marL="9525" marR="9525" marT="9525" marB="9525" anchor="ct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Times New Roman"/>
                          <a:cs typeface="Times New Roman" panose="02020603050405020304" pitchFamily="18" charset="0"/>
                        </a:rPr>
                        <a:t>Member</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endParaRPr>
                    </a:p>
                  </a:txBody>
                  <a:tcPr marL="9525" marR="9525" marT="9525" marB="9525" anchor="ct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Times New Roman"/>
                          <a:cs typeface="Times New Roman"/>
                        </a:rPr>
                        <a:t>Nominee of the Sponsoring Body</a:t>
                      </a:r>
                      <a:endParaRPr kumimoji="0" lang="en-US" sz="1200" b="0" i="0" u="none" strike="noStrike" kern="1200" cap="none" spc="0" normalizeH="0" baseline="0" noProof="0" dirty="0">
                        <a:ln>
                          <a:noFill/>
                        </a:ln>
                        <a:solidFill>
                          <a:prstClr val="black"/>
                        </a:solidFill>
                        <a:effectLst/>
                        <a:uLnTx/>
                        <a:uFillTx/>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Member</a:t>
                      </a:r>
                      <a:endParaRPr lang="en-US" sz="1200" dirty="0">
                        <a:latin typeface="Calibri"/>
                        <a:ea typeface="Calibri"/>
                        <a:cs typeface="Times New Roman"/>
                      </a:endParaRPr>
                    </a:p>
                  </a:txBody>
                  <a:tcPr marL="9525" marR="9525" marT="9525" marB="9525" anchor="ctr"/>
                </a:tc>
                <a:extLst>
                  <a:ext uri="{0D108BD9-81ED-4DB2-BD59-A6C34878D82A}">
                    <a16:rowId xmlns:a16="http://schemas.microsoft.com/office/drawing/2014/main" xmlns="" val="10008"/>
                  </a:ext>
                </a:extLst>
              </a:tr>
              <a:tr h="376899">
                <a:tc>
                  <a:txBody>
                    <a:bodyPr/>
                    <a:lstStyle/>
                    <a:p>
                      <a:pPr marL="0" marR="0">
                        <a:lnSpc>
                          <a:spcPct val="115000"/>
                        </a:lnSpc>
                        <a:spcBef>
                          <a:spcPts val="0"/>
                        </a:spcBef>
                        <a:spcAft>
                          <a:spcPts val="0"/>
                        </a:spcAft>
                      </a:pPr>
                      <a:r>
                        <a:rPr lang="en-US" sz="1400" dirty="0">
                          <a:latin typeface="Times New Roman"/>
                          <a:ea typeface="Times New Roman"/>
                          <a:cs typeface="Times New Roman"/>
                        </a:rPr>
                        <a:t>Ms. </a:t>
                      </a:r>
                      <a:r>
                        <a:rPr lang="en-US" sz="1400" dirty="0" err="1">
                          <a:latin typeface="Times New Roman"/>
                          <a:ea typeface="Times New Roman"/>
                          <a:cs typeface="Times New Roman"/>
                        </a:rPr>
                        <a:t>Swati</a:t>
                      </a:r>
                      <a:r>
                        <a:rPr lang="en-US" sz="1400" dirty="0">
                          <a:latin typeface="Times New Roman"/>
                          <a:ea typeface="Times New Roman"/>
                          <a:cs typeface="Times New Roman"/>
                        </a:rPr>
                        <a:t> Jain</a:t>
                      </a:r>
                      <a:endParaRPr lang="en-US" sz="1200" dirty="0">
                        <a:latin typeface="Calibri"/>
                        <a:ea typeface="Calibri"/>
                        <a:cs typeface="Times New Roman"/>
                      </a:endParaRPr>
                    </a:p>
                  </a:txBody>
                  <a:tcPr marL="9525" marR="9525" marT="9525" marB="9525" anchor="ct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Member</a:t>
                      </a: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Nominee of the Sponsoring Body</a:t>
                      </a:r>
                      <a:endParaRPr lang="en-US" sz="1200" dirty="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Member</a:t>
                      </a:r>
                      <a:endParaRPr lang="en-US" sz="1200" dirty="0">
                        <a:latin typeface="Calibri"/>
                        <a:ea typeface="Calibri"/>
                        <a:cs typeface="Times New Roman"/>
                      </a:endParaRPr>
                    </a:p>
                  </a:txBody>
                  <a:tcPr marL="9525" marR="9525" marT="9525" marB="9525" anchor="ctr"/>
                </a:tc>
                <a:extLst>
                  <a:ext uri="{0D108BD9-81ED-4DB2-BD59-A6C34878D82A}">
                    <a16:rowId xmlns:a16="http://schemas.microsoft.com/office/drawing/2014/main" xmlns="" val="10009"/>
                  </a:ext>
                </a:extLst>
              </a:tr>
              <a:tr h="376899">
                <a:tc>
                  <a:txBody>
                    <a:bodyPr/>
                    <a:lstStyle/>
                    <a:p>
                      <a:pPr marL="0" marR="0">
                        <a:lnSpc>
                          <a:spcPct val="115000"/>
                        </a:lnSpc>
                        <a:spcBef>
                          <a:spcPts val="0"/>
                        </a:spcBef>
                        <a:spcAft>
                          <a:spcPts val="0"/>
                        </a:spcAft>
                      </a:pPr>
                      <a:r>
                        <a:rPr lang="en-US" sz="1400">
                          <a:latin typeface="Times New Roman"/>
                          <a:ea typeface="Times New Roman"/>
                          <a:cs typeface="Times New Roman"/>
                        </a:rPr>
                        <a:t>Shri D. K. Jain</a:t>
                      </a:r>
                      <a:endParaRPr lang="en-US" sz="120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a:latin typeface="Times New Roman"/>
                          <a:ea typeface="Times New Roman"/>
                          <a:cs typeface="Times New Roman"/>
                        </a:rPr>
                        <a:t>Legal Expert</a:t>
                      </a:r>
                      <a:endParaRPr lang="en-US" sz="120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Practicing Advocate</a:t>
                      </a:r>
                      <a:endParaRPr lang="en-US" sz="1200" dirty="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a:latin typeface="Times New Roman"/>
                          <a:ea typeface="Times New Roman"/>
                          <a:cs typeface="Times New Roman"/>
                        </a:rPr>
                        <a:t>Member</a:t>
                      </a:r>
                      <a:endParaRPr lang="en-US" sz="1200">
                        <a:latin typeface="Calibri"/>
                        <a:ea typeface="Calibri"/>
                        <a:cs typeface="Times New Roman"/>
                      </a:endParaRPr>
                    </a:p>
                  </a:txBody>
                  <a:tcPr marL="9525" marR="9525" marT="9525" marB="9525" anchor="ctr"/>
                </a:tc>
                <a:extLst>
                  <a:ext uri="{0D108BD9-81ED-4DB2-BD59-A6C34878D82A}">
                    <a16:rowId xmlns:a16="http://schemas.microsoft.com/office/drawing/2014/main" xmlns="" val="10010"/>
                  </a:ext>
                </a:extLst>
              </a:tr>
              <a:tr h="376899">
                <a:tc>
                  <a:txBody>
                    <a:bodyPr/>
                    <a:lstStyle/>
                    <a:p>
                      <a:pPr marL="0" marR="0">
                        <a:lnSpc>
                          <a:spcPct val="115000"/>
                        </a:lnSpc>
                        <a:spcBef>
                          <a:spcPts val="0"/>
                        </a:spcBef>
                        <a:spcAft>
                          <a:spcPts val="0"/>
                        </a:spcAft>
                      </a:pPr>
                      <a:r>
                        <a:rPr lang="en-US" sz="1400">
                          <a:latin typeface="Times New Roman"/>
                          <a:ea typeface="Times New Roman"/>
                          <a:cs typeface="Times New Roman"/>
                        </a:rPr>
                        <a:t>Prof. R. K. Mittal</a:t>
                      </a:r>
                      <a:endParaRPr lang="en-US" sz="120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a:latin typeface="Times New Roman"/>
                          <a:ea typeface="Times New Roman"/>
                          <a:cs typeface="Times New Roman"/>
                        </a:rPr>
                        <a:t>Vice Chancellor</a:t>
                      </a:r>
                      <a:endParaRPr lang="en-US" sz="120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Chaudhary </a:t>
                      </a:r>
                      <a:r>
                        <a:rPr lang="en-US" sz="1400" dirty="0" err="1">
                          <a:latin typeface="Times New Roman"/>
                          <a:ea typeface="Times New Roman"/>
                          <a:cs typeface="Times New Roman"/>
                        </a:rPr>
                        <a:t>Bansi</a:t>
                      </a:r>
                      <a:r>
                        <a:rPr lang="en-US" sz="1400" dirty="0">
                          <a:latin typeface="Times New Roman"/>
                          <a:ea typeface="Times New Roman"/>
                          <a:cs typeface="Times New Roman"/>
                        </a:rPr>
                        <a:t> </a:t>
                      </a:r>
                      <a:r>
                        <a:rPr lang="en-US" sz="1400" dirty="0" err="1">
                          <a:latin typeface="Times New Roman"/>
                          <a:ea typeface="Times New Roman"/>
                          <a:cs typeface="Times New Roman"/>
                        </a:rPr>
                        <a:t>Lal</a:t>
                      </a:r>
                      <a:r>
                        <a:rPr lang="en-US" sz="1400" dirty="0">
                          <a:latin typeface="Times New Roman"/>
                          <a:ea typeface="Times New Roman"/>
                          <a:cs typeface="Times New Roman"/>
                        </a:rPr>
                        <a:t> University, </a:t>
                      </a:r>
                      <a:r>
                        <a:rPr lang="en-US" sz="1400" dirty="0" err="1">
                          <a:latin typeface="Times New Roman"/>
                          <a:ea typeface="Times New Roman"/>
                          <a:cs typeface="Times New Roman"/>
                        </a:rPr>
                        <a:t>Hansi</a:t>
                      </a:r>
                      <a:r>
                        <a:rPr lang="en-US" sz="1400" dirty="0">
                          <a:latin typeface="Times New Roman"/>
                          <a:ea typeface="Times New Roman"/>
                          <a:cs typeface="Times New Roman"/>
                        </a:rPr>
                        <a:t> Road, </a:t>
                      </a:r>
                      <a:r>
                        <a:rPr lang="en-US" sz="1400" dirty="0" err="1">
                          <a:latin typeface="Times New Roman"/>
                          <a:ea typeface="Times New Roman"/>
                          <a:cs typeface="Times New Roman"/>
                        </a:rPr>
                        <a:t>Bhiwani</a:t>
                      </a:r>
                      <a:r>
                        <a:rPr lang="en-US" sz="1400" dirty="0">
                          <a:latin typeface="Times New Roman"/>
                          <a:ea typeface="Times New Roman"/>
                          <a:cs typeface="Times New Roman"/>
                        </a:rPr>
                        <a:t> (Haryana)</a:t>
                      </a:r>
                      <a:endParaRPr lang="en-US" sz="1200" dirty="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a:latin typeface="Times New Roman"/>
                          <a:ea typeface="Times New Roman"/>
                          <a:cs typeface="Times New Roman"/>
                        </a:rPr>
                        <a:t>Member</a:t>
                      </a:r>
                      <a:endParaRPr lang="en-US" sz="1200">
                        <a:latin typeface="Calibri"/>
                        <a:ea typeface="Calibri"/>
                        <a:cs typeface="Times New Roman"/>
                      </a:endParaRPr>
                    </a:p>
                  </a:txBody>
                  <a:tcPr marL="9525" marR="9525" marT="9525" marB="9525" anchor="ctr"/>
                </a:tc>
                <a:extLst>
                  <a:ext uri="{0D108BD9-81ED-4DB2-BD59-A6C34878D82A}">
                    <a16:rowId xmlns:a16="http://schemas.microsoft.com/office/drawing/2014/main" xmlns="" val="10011"/>
                  </a:ext>
                </a:extLst>
              </a:tr>
              <a:tr h="376899">
                <a:tc>
                  <a:txBody>
                    <a:bodyPr/>
                    <a:lstStyle/>
                    <a:p>
                      <a:pPr marL="0" marR="0">
                        <a:lnSpc>
                          <a:spcPct val="115000"/>
                        </a:lnSpc>
                        <a:spcBef>
                          <a:spcPts val="0"/>
                        </a:spcBef>
                        <a:spcAft>
                          <a:spcPts val="0"/>
                        </a:spcAft>
                      </a:pPr>
                      <a:r>
                        <a:rPr lang="en-US" sz="1400">
                          <a:latin typeface="Times New Roman"/>
                          <a:ea typeface="Times New Roman"/>
                          <a:cs typeface="Times New Roman"/>
                        </a:rPr>
                        <a:t>Shri Sandeep Vaish</a:t>
                      </a:r>
                      <a:endParaRPr lang="en-US" sz="120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a:latin typeface="Times New Roman"/>
                          <a:ea typeface="Times New Roman"/>
                          <a:cs typeface="Times New Roman"/>
                        </a:rPr>
                        <a:t>Financial Expert</a:t>
                      </a:r>
                      <a:endParaRPr lang="en-US" sz="120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Chartered Accountant, Moradabad</a:t>
                      </a:r>
                      <a:endParaRPr lang="en-US" sz="1200" dirty="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a:latin typeface="Times New Roman"/>
                          <a:ea typeface="Times New Roman"/>
                          <a:cs typeface="Times New Roman"/>
                        </a:rPr>
                        <a:t>Member</a:t>
                      </a:r>
                      <a:endParaRPr lang="en-US" sz="1200">
                        <a:latin typeface="Calibri"/>
                        <a:ea typeface="Calibri"/>
                        <a:cs typeface="Times New Roman"/>
                      </a:endParaRPr>
                    </a:p>
                  </a:txBody>
                  <a:tcPr marL="9525" marR="9525" marT="9525" marB="9525" anchor="ctr"/>
                </a:tc>
                <a:extLst>
                  <a:ext uri="{0D108BD9-81ED-4DB2-BD59-A6C34878D82A}">
                    <a16:rowId xmlns:a16="http://schemas.microsoft.com/office/drawing/2014/main" xmlns="" val="10012"/>
                  </a:ext>
                </a:extLst>
              </a:tr>
              <a:tr h="376899">
                <a:tc>
                  <a:txBody>
                    <a:bodyPr/>
                    <a:lstStyle/>
                    <a:p>
                      <a:pPr marL="0" marR="0">
                        <a:lnSpc>
                          <a:spcPct val="115000"/>
                        </a:lnSpc>
                        <a:spcBef>
                          <a:spcPts val="0"/>
                        </a:spcBef>
                        <a:spcAft>
                          <a:spcPts val="0"/>
                        </a:spcAft>
                      </a:pPr>
                      <a:r>
                        <a:rPr lang="en-US" sz="1400">
                          <a:latin typeface="Times New Roman"/>
                          <a:ea typeface="Times New Roman"/>
                          <a:cs typeface="Times New Roman"/>
                        </a:rPr>
                        <a:t>Shri B. N. Vij</a:t>
                      </a:r>
                      <a:endParaRPr lang="en-US" sz="120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a:latin typeface="Times New Roman"/>
                          <a:ea typeface="Times New Roman"/>
                          <a:cs typeface="Times New Roman"/>
                        </a:rPr>
                        <a:t>Industrialist</a:t>
                      </a:r>
                      <a:endParaRPr lang="en-US" sz="120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Asian Handicrafts, Moradabad</a:t>
                      </a:r>
                      <a:endParaRPr lang="en-US" sz="1200" dirty="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Member</a:t>
                      </a:r>
                      <a:endParaRPr lang="en-US" sz="1200" dirty="0">
                        <a:latin typeface="Calibri"/>
                        <a:ea typeface="Calibri"/>
                        <a:cs typeface="Times New Roman"/>
                      </a:endParaRPr>
                    </a:p>
                  </a:txBody>
                  <a:tcPr marL="9525" marR="9525" marT="9525" marB="9525" anchor="ctr"/>
                </a:tc>
                <a:extLst>
                  <a:ext uri="{0D108BD9-81ED-4DB2-BD59-A6C34878D82A}">
                    <a16:rowId xmlns:a16="http://schemas.microsoft.com/office/drawing/2014/main" xmlns="" val="10013"/>
                  </a:ext>
                </a:extLst>
              </a:tr>
              <a:tr h="376899">
                <a:tc>
                  <a:txBody>
                    <a:bodyPr/>
                    <a:lstStyle/>
                    <a:p>
                      <a:pPr marL="0" marR="0">
                        <a:lnSpc>
                          <a:spcPct val="115000"/>
                        </a:lnSpc>
                        <a:spcBef>
                          <a:spcPts val="0"/>
                        </a:spcBef>
                        <a:spcAft>
                          <a:spcPts val="0"/>
                        </a:spcAft>
                      </a:pPr>
                      <a:r>
                        <a:rPr lang="en-US" sz="1400">
                          <a:latin typeface="Times New Roman"/>
                          <a:ea typeface="Times New Roman"/>
                          <a:cs typeface="Times New Roman"/>
                        </a:rPr>
                        <a:t>Dr. Aditya Kr. Sharma</a:t>
                      </a:r>
                      <a:endParaRPr lang="en-US" sz="120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a:latin typeface="Times New Roman"/>
                          <a:ea typeface="Times New Roman"/>
                          <a:cs typeface="Times New Roman"/>
                        </a:rPr>
                        <a:t>Registrar</a:t>
                      </a:r>
                      <a:endParaRPr lang="en-US" sz="120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Teerthanker Mahaveer University, Delhi Road, Moradabad</a:t>
                      </a:r>
                      <a:endParaRPr lang="en-US" sz="1200" dirty="0">
                        <a:latin typeface="Calibri"/>
                        <a:ea typeface="Calibri"/>
                        <a:cs typeface="Times New Roman"/>
                      </a:endParaRPr>
                    </a:p>
                  </a:txBody>
                  <a:tcPr marL="9525" marR="9525" marT="9525" marB="9525" anchor="ctr"/>
                </a:tc>
                <a:tc>
                  <a:txBody>
                    <a:bodyPr/>
                    <a:lstStyle/>
                    <a:p>
                      <a:pPr marL="0" marR="0">
                        <a:lnSpc>
                          <a:spcPct val="115000"/>
                        </a:lnSpc>
                        <a:spcBef>
                          <a:spcPts val="0"/>
                        </a:spcBef>
                        <a:spcAft>
                          <a:spcPts val="0"/>
                        </a:spcAft>
                      </a:pPr>
                      <a:r>
                        <a:rPr lang="en-US" sz="1400" dirty="0">
                          <a:latin typeface="Times New Roman"/>
                          <a:ea typeface="Times New Roman"/>
                          <a:cs typeface="Times New Roman"/>
                        </a:rPr>
                        <a:t>Member Secretary</a:t>
                      </a:r>
                      <a:endParaRPr lang="en-US" sz="1200" dirty="0">
                        <a:latin typeface="Calibri"/>
                        <a:ea typeface="Calibri"/>
                        <a:cs typeface="Times New Roman"/>
                      </a:endParaRPr>
                    </a:p>
                  </a:txBody>
                  <a:tcPr marL="9525" marR="9525" marT="9525" marB="9525" anchor="ctr"/>
                </a:tc>
                <a:extLst>
                  <a:ext uri="{0D108BD9-81ED-4DB2-BD59-A6C34878D82A}">
                    <a16:rowId xmlns:a16="http://schemas.microsoft.com/office/drawing/2014/main" xmlns="" val="10014"/>
                  </a:ext>
                </a:extLst>
              </a:tr>
            </a:tbl>
          </a:graphicData>
        </a:graphic>
      </p:graphicFrame>
      <p:pic>
        <p:nvPicPr>
          <p:cNvPr id="6"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17930A-4FC2-4516-A2EE-454FF67B819E}"/>
              </a:ext>
            </a:extLst>
          </p:cNvPr>
          <p:cNvSpPr>
            <a:spLocks noGrp="1"/>
          </p:cNvSpPr>
          <p:nvPr>
            <p:ph type="title"/>
          </p:nvPr>
        </p:nvSpPr>
        <p:spPr>
          <a:xfrm>
            <a:off x="3637280" y="0"/>
            <a:ext cx="5323839" cy="680721"/>
          </a:xfrm>
        </p:spPr>
        <p:txBody>
          <a:bodyPr/>
          <a:lstStyle/>
          <a:p>
            <a:r>
              <a:rPr lang="en-US" sz="3600" b="1" dirty="0">
                <a:solidFill>
                  <a:srgbClr val="FFC000"/>
                </a:solidFill>
                <a:latin typeface="Times New Roman" panose="02020603050405020304" pitchFamily="18" charset="0"/>
                <a:cs typeface="Times New Roman" panose="02020603050405020304" pitchFamily="18" charset="0"/>
              </a:rPr>
              <a:t>EXECUTIVE COUNCIL</a:t>
            </a:r>
            <a:endParaRPr lang="en-IN" sz="3600" b="1" dirty="0">
              <a:solidFill>
                <a:srgbClr val="FFC000"/>
              </a:solidFill>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xmlns="" id="{6899D5DA-CC52-41E7-AAE1-0CA1C5427C9F}"/>
              </a:ext>
            </a:extLst>
          </p:cNvPr>
          <p:cNvGraphicFramePr>
            <a:graphicFrameLocks noGrp="1"/>
          </p:cNvGraphicFramePr>
          <p:nvPr>
            <p:ph idx="1"/>
            <p:extLst>
              <p:ext uri="{D42A27DB-BD31-4B8C-83A1-F6EECF244321}">
                <p14:modId xmlns:p14="http://schemas.microsoft.com/office/powerpoint/2010/main" xmlns="" val="3680858234"/>
              </p:ext>
            </p:extLst>
          </p:nvPr>
        </p:nvGraphicFramePr>
        <p:xfrm>
          <a:off x="142239" y="776009"/>
          <a:ext cx="11917683" cy="5878792"/>
        </p:xfrm>
        <a:graphic>
          <a:graphicData uri="http://schemas.openxmlformats.org/drawingml/2006/table">
            <a:tbl>
              <a:tblPr firstRow="1" firstCol="1" bandRow="1">
                <a:tableStyleId>{5C22544A-7EE6-4342-B048-85BDC9FD1C3A}</a:tableStyleId>
              </a:tblPr>
              <a:tblGrid>
                <a:gridCol w="792481">
                  <a:extLst>
                    <a:ext uri="{9D8B030D-6E8A-4147-A177-3AD203B41FA5}">
                      <a16:colId xmlns:a16="http://schemas.microsoft.com/office/drawing/2014/main" xmlns="" val="2088363521"/>
                    </a:ext>
                  </a:extLst>
                </a:gridCol>
                <a:gridCol w="2303036">
                  <a:extLst>
                    <a:ext uri="{9D8B030D-6E8A-4147-A177-3AD203B41FA5}">
                      <a16:colId xmlns:a16="http://schemas.microsoft.com/office/drawing/2014/main" xmlns="" val="2801220354"/>
                    </a:ext>
                  </a:extLst>
                </a:gridCol>
                <a:gridCol w="2234421">
                  <a:extLst>
                    <a:ext uri="{9D8B030D-6E8A-4147-A177-3AD203B41FA5}">
                      <a16:colId xmlns:a16="http://schemas.microsoft.com/office/drawing/2014/main" xmlns="" val="840020032"/>
                    </a:ext>
                  </a:extLst>
                </a:gridCol>
                <a:gridCol w="4899574">
                  <a:extLst>
                    <a:ext uri="{9D8B030D-6E8A-4147-A177-3AD203B41FA5}">
                      <a16:colId xmlns:a16="http://schemas.microsoft.com/office/drawing/2014/main" xmlns="" val="2473875751"/>
                    </a:ext>
                  </a:extLst>
                </a:gridCol>
                <a:gridCol w="1688171">
                  <a:extLst>
                    <a:ext uri="{9D8B030D-6E8A-4147-A177-3AD203B41FA5}">
                      <a16:colId xmlns:a16="http://schemas.microsoft.com/office/drawing/2014/main" xmlns="" val="3384162547"/>
                    </a:ext>
                  </a:extLst>
                </a:gridCol>
              </a:tblGrid>
              <a:tr h="315134">
                <a:tc>
                  <a:txBody>
                    <a:bodyPr/>
                    <a:lstStyle/>
                    <a:p>
                      <a:pPr marL="0" marR="0" algn="ctr">
                        <a:lnSpc>
                          <a:spcPct val="115000"/>
                        </a:lnSpc>
                        <a:spcBef>
                          <a:spcPts val="0"/>
                        </a:spcBef>
                        <a:spcAft>
                          <a:spcPts val="0"/>
                        </a:spcAft>
                      </a:pPr>
                      <a:r>
                        <a:rPr lang="en-US" sz="1600" dirty="0">
                          <a:solidFill>
                            <a:schemeClr val="tx1"/>
                          </a:solidFill>
                          <a:effectLst/>
                        </a:rPr>
                        <a:t> Sl. No.</a:t>
                      </a:r>
                      <a:endParaRPr lang="en-IN"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gn="ctr">
                        <a:lnSpc>
                          <a:spcPct val="115000"/>
                        </a:lnSpc>
                        <a:spcBef>
                          <a:spcPts val="0"/>
                        </a:spcBef>
                        <a:spcAft>
                          <a:spcPts val="0"/>
                        </a:spcAft>
                      </a:pPr>
                      <a:r>
                        <a:rPr lang="en-US" sz="1600" dirty="0">
                          <a:solidFill>
                            <a:schemeClr val="tx1"/>
                          </a:solidFill>
                          <a:effectLst/>
                        </a:rPr>
                        <a:t>Name</a:t>
                      </a:r>
                      <a:endParaRPr lang="en-IN"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gn="ctr">
                        <a:lnSpc>
                          <a:spcPct val="115000"/>
                        </a:lnSpc>
                        <a:spcBef>
                          <a:spcPts val="0"/>
                        </a:spcBef>
                        <a:spcAft>
                          <a:spcPts val="0"/>
                        </a:spcAft>
                      </a:pPr>
                      <a:r>
                        <a:rPr lang="en-US" sz="1600" dirty="0">
                          <a:solidFill>
                            <a:schemeClr val="tx1"/>
                          </a:solidFill>
                          <a:effectLst/>
                        </a:rPr>
                        <a:t>Designation</a:t>
                      </a:r>
                      <a:endParaRPr lang="en-IN"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gn="ctr">
                        <a:lnSpc>
                          <a:spcPct val="115000"/>
                        </a:lnSpc>
                        <a:spcBef>
                          <a:spcPts val="0"/>
                        </a:spcBef>
                        <a:spcAft>
                          <a:spcPts val="0"/>
                        </a:spcAft>
                      </a:pPr>
                      <a:r>
                        <a:rPr lang="en-US" sz="1600" dirty="0">
                          <a:solidFill>
                            <a:schemeClr val="tx1"/>
                          </a:solidFill>
                          <a:effectLst/>
                        </a:rPr>
                        <a:t>Organization &amp; Address</a:t>
                      </a:r>
                      <a:endParaRPr lang="en-IN"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gn="ctr">
                        <a:lnSpc>
                          <a:spcPct val="115000"/>
                        </a:lnSpc>
                        <a:spcBef>
                          <a:spcPts val="0"/>
                        </a:spcBef>
                        <a:spcAft>
                          <a:spcPts val="0"/>
                        </a:spcAft>
                      </a:pPr>
                      <a:r>
                        <a:rPr lang="en-US" sz="1600" dirty="0">
                          <a:solidFill>
                            <a:schemeClr val="tx1"/>
                          </a:solidFill>
                          <a:effectLst/>
                        </a:rPr>
                        <a:t>Status</a:t>
                      </a:r>
                      <a:endParaRPr lang="en-IN"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extLst>
                  <a:ext uri="{0D108BD9-81ED-4DB2-BD59-A6C34878D82A}">
                    <a16:rowId xmlns:a16="http://schemas.microsoft.com/office/drawing/2014/main" xmlns="" val="3745835972"/>
                  </a:ext>
                </a:extLst>
              </a:tr>
              <a:tr h="420128">
                <a:tc>
                  <a:txBody>
                    <a:bodyPr/>
                    <a:lstStyle/>
                    <a:p>
                      <a:pPr marL="0" marR="0" algn="ctr">
                        <a:lnSpc>
                          <a:spcPct val="115000"/>
                        </a:lnSpc>
                        <a:spcBef>
                          <a:spcPts val="0"/>
                        </a:spcBef>
                        <a:spcAft>
                          <a:spcPts val="0"/>
                        </a:spcAft>
                      </a:pPr>
                      <a:r>
                        <a:rPr lang="en-US" sz="1300" dirty="0">
                          <a:effectLst/>
                        </a:rPr>
                        <a:t>1</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0"/>
                        </a:spcAft>
                      </a:pPr>
                      <a:r>
                        <a:rPr lang="en-US" sz="1300" dirty="0">
                          <a:effectLst/>
                        </a:rPr>
                        <a:t>Prof. </a:t>
                      </a:r>
                      <a:r>
                        <a:rPr lang="en-US" sz="1300" dirty="0" err="1">
                          <a:effectLst/>
                        </a:rPr>
                        <a:t>Raghuvir</a:t>
                      </a:r>
                      <a:r>
                        <a:rPr lang="en-US" sz="1300" dirty="0">
                          <a:effectLst/>
                        </a:rPr>
                        <a:t> Singh</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0"/>
                        </a:spcAft>
                      </a:pPr>
                      <a:r>
                        <a:rPr lang="en-US" sz="1300">
                          <a:effectLst/>
                        </a:rPr>
                        <a:t>Vice Chancellor</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0"/>
                        </a:spcAft>
                      </a:pPr>
                      <a:r>
                        <a:rPr lang="en-US" sz="1300">
                          <a:effectLst/>
                        </a:rPr>
                        <a:t>Teerthanker Mahaveer University, Delhi Road, Moradabad</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0"/>
                        </a:spcAft>
                      </a:pPr>
                      <a:r>
                        <a:rPr lang="en-US" sz="1300" dirty="0">
                          <a:effectLst/>
                        </a:rPr>
                        <a:t>Chairperson</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extLst>
                  <a:ext uri="{0D108BD9-81ED-4DB2-BD59-A6C34878D82A}">
                    <a16:rowId xmlns:a16="http://schemas.microsoft.com/office/drawing/2014/main" xmlns="" val="3955305685"/>
                  </a:ext>
                </a:extLst>
              </a:tr>
              <a:tr h="420128">
                <a:tc>
                  <a:txBody>
                    <a:bodyPr/>
                    <a:lstStyle/>
                    <a:p>
                      <a:pPr marL="0" marR="0" algn="ctr">
                        <a:lnSpc>
                          <a:spcPct val="115000"/>
                        </a:lnSpc>
                        <a:spcBef>
                          <a:spcPts val="0"/>
                        </a:spcBef>
                        <a:spcAft>
                          <a:spcPts val="1695"/>
                        </a:spcAft>
                      </a:pPr>
                      <a:r>
                        <a:rPr lang="en-US" sz="1300" dirty="0">
                          <a:effectLst/>
                        </a:rPr>
                        <a:t>2</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dirty="0" err="1">
                          <a:effectLst/>
                        </a:rPr>
                        <a:t>Shri</a:t>
                      </a:r>
                      <a:r>
                        <a:rPr lang="en-US" sz="1300" dirty="0">
                          <a:effectLst/>
                        </a:rPr>
                        <a:t> </a:t>
                      </a:r>
                      <a:r>
                        <a:rPr lang="en-US" sz="1300" dirty="0" err="1">
                          <a:effectLst/>
                        </a:rPr>
                        <a:t>Akshat</a:t>
                      </a:r>
                      <a:r>
                        <a:rPr lang="en-US" sz="1300" dirty="0">
                          <a:effectLst/>
                        </a:rPr>
                        <a:t> Jain</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Member, Governing Body</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Teerthanker Mahaveer University, Delhi Road, Moradabad</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dirty="0">
                          <a:effectLst/>
                        </a:rPr>
                        <a:t>Member</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extLst>
                  <a:ext uri="{0D108BD9-81ED-4DB2-BD59-A6C34878D82A}">
                    <a16:rowId xmlns:a16="http://schemas.microsoft.com/office/drawing/2014/main" xmlns="" val="2909396279"/>
                  </a:ext>
                </a:extLst>
              </a:tr>
              <a:tr h="420128">
                <a:tc>
                  <a:txBody>
                    <a:bodyPr/>
                    <a:lstStyle/>
                    <a:p>
                      <a:pPr marL="0" marR="0" algn="ctr">
                        <a:lnSpc>
                          <a:spcPct val="115000"/>
                        </a:lnSpc>
                        <a:spcBef>
                          <a:spcPts val="0"/>
                        </a:spcBef>
                        <a:spcAft>
                          <a:spcPts val="1695"/>
                        </a:spcAft>
                      </a:pPr>
                      <a:r>
                        <a:rPr lang="en-US" sz="1300" dirty="0">
                          <a:effectLst/>
                        </a:rPr>
                        <a:t>3</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dirty="0">
                          <a:effectLst/>
                        </a:rPr>
                        <a:t>Ms. </a:t>
                      </a:r>
                      <a:r>
                        <a:rPr lang="en-US" sz="1300" dirty="0" err="1">
                          <a:effectLst/>
                        </a:rPr>
                        <a:t>Arunima</a:t>
                      </a:r>
                      <a:r>
                        <a:rPr lang="en-US" sz="1300" dirty="0">
                          <a:effectLst/>
                        </a:rPr>
                        <a:t> </a:t>
                      </a:r>
                      <a:r>
                        <a:rPr lang="en-US" sz="1300" dirty="0" err="1">
                          <a:effectLst/>
                        </a:rPr>
                        <a:t>Mittal</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Member, Governing Body</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Teerthanker Mahaveer University, Delhi Road, Moradabad</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Member</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extLst>
                  <a:ext uri="{0D108BD9-81ED-4DB2-BD59-A6C34878D82A}">
                    <a16:rowId xmlns:a16="http://schemas.microsoft.com/office/drawing/2014/main" xmlns="" val="2946532076"/>
                  </a:ext>
                </a:extLst>
              </a:tr>
              <a:tr h="420128">
                <a:tc>
                  <a:txBody>
                    <a:bodyPr/>
                    <a:lstStyle/>
                    <a:p>
                      <a:pPr marL="0" marR="0" algn="ctr">
                        <a:lnSpc>
                          <a:spcPct val="115000"/>
                        </a:lnSpc>
                        <a:spcBef>
                          <a:spcPts val="0"/>
                        </a:spcBef>
                        <a:spcAft>
                          <a:spcPts val="1695"/>
                        </a:spcAft>
                      </a:pPr>
                      <a:r>
                        <a:rPr lang="en-US" sz="1300" dirty="0">
                          <a:effectLst/>
                        </a:rPr>
                        <a:t>4</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dirty="0">
                          <a:effectLst/>
                        </a:rPr>
                        <a:t>Prof. K. K. </a:t>
                      </a:r>
                      <a:r>
                        <a:rPr lang="en-US" sz="1300" dirty="0" err="1">
                          <a:effectLst/>
                        </a:rPr>
                        <a:t>Pande</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dirty="0">
                          <a:effectLst/>
                        </a:rPr>
                        <a:t>Dean (Academics)</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dirty="0" err="1">
                          <a:effectLst/>
                        </a:rPr>
                        <a:t>Teerthanker</a:t>
                      </a:r>
                      <a:r>
                        <a:rPr lang="en-US" sz="1300" dirty="0">
                          <a:effectLst/>
                        </a:rPr>
                        <a:t> </a:t>
                      </a:r>
                      <a:r>
                        <a:rPr lang="en-US" sz="1300" dirty="0" err="1">
                          <a:effectLst/>
                        </a:rPr>
                        <a:t>Mahaveer</a:t>
                      </a:r>
                      <a:r>
                        <a:rPr lang="en-US" sz="1300" dirty="0">
                          <a:effectLst/>
                        </a:rPr>
                        <a:t> University, Delhi Road, Moradabad</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Member</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extLst>
                  <a:ext uri="{0D108BD9-81ED-4DB2-BD59-A6C34878D82A}">
                    <a16:rowId xmlns:a16="http://schemas.microsoft.com/office/drawing/2014/main" xmlns="" val="3290125344"/>
                  </a:ext>
                </a:extLst>
              </a:tr>
              <a:tr h="332532">
                <a:tc>
                  <a:txBody>
                    <a:bodyPr/>
                    <a:lstStyle/>
                    <a:p>
                      <a:pPr marL="0" marR="0" algn="ctr">
                        <a:lnSpc>
                          <a:spcPct val="115000"/>
                        </a:lnSpc>
                        <a:spcBef>
                          <a:spcPts val="0"/>
                        </a:spcBef>
                        <a:spcAft>
                          <a:spcPts val="1695"/>
                        </a:spcAft>
                      </a:pPr>
                      <a:r>
                        <a:rPr lang="en-US" sz="1300" dirty="0">
                          <a:effectLst/>
                        </a:rPr>
                        <a:t>5</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dirty="0">
                          <a:effectLst/>
                        </a:rPr>
                        <a:t>Prof. R. M. </a:t>
                      </a:r>
                      <a:r>
                        <a:rPr lang="en-US" sz="1300" dirty="0" err="1">
                          <a:effectLst/>
                        </a:rPr>
                        <a:t>Dubey</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dirty="0">
                          <a:effectLst/>
                        </a:rPr>
                        <a:t>Former Vice Chancellor</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IFTM University, Delhi Road, Moradabad</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Member</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extLst>
                  <a:ext uri="{0D108BD9-81ED-4DB2-BD59-A6C34878D82A}">
                    <a16:rowId xmlns:a16="http://schemas.microsoft.com/office/drawing/2014/main" xmlns="" val="3635660593"/>
                  </a:ext>
                </a:extLst>
              </a:tr>
              <a:tr h="652566">
                <a:tc>
                  <a:txBody>
                    <a:bodyPr/>
                    <a:lstStyle/>
                    <a:p>
                      <a:pPr marL="0" marR="0" algn="ctr">
                        <a:lnSpc>
                          <a:spcPct val="115000"/>
                        </a:lnSpc>
                        <a:spcBef>
                          <a:spcPts val="0"/>
                        </a:spcBef>
                        <a:spcAft>
                          <a:spcPts val="1695"/>
                        </a:spcAft>
                      </a:pPr>
                      <a:r>
                        <a:rPr lang="en-US" sz="1300" dirty="0">
                          <a:effectLst/>
                        </a:rPr>
                        <a:t>6</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dirty="0">
                          <a:effectLst/>
                        </a:rPr>
                        <a:t>Prof. Kuldeep Singh Bansal</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dirty="0">
                          <a:effectLst/>
                        </a:rPr>
                        <a:t>Chairman, Department of Mathematics</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dirty="0">
                          <a:effectLst/>
                        </a:rPr>
                        <a:t>Guru </a:t>
                      </a:r>
                      <a:r>
                        <a:rPr lang="en-US" sz="1300" dirty="0" err="1">
                          <a:effectLst/>
                        </a:rPr>
                        <a:t>Jambheshwar</a:t>
                      </a:r>
                      <a:r>
                        <a:rPr lang="en-US" sz="1300" dirty="0">
                          <a:effectLst/>
                        </a:rPr>
                        <a:t> University of Science &amp; Technology, </a:t>
                      </a:r>
                      <a:r>
                        <a:rPr lang="en-US" sz="1300" dirty="0" err="1">
                          <a:effectLst/>
                        </a:rPr>
                        <a:t>Hisar</a:t>
                      </a:r>
                      <a:r>
                        <a:rPr lang="en-US" sz="1300" dirty="0">
                          <a:effectLst/>
                        </a:rPr>
                        <a:t>, Haryana</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Member</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extLst>
                  <a:ext uri="{0D108BD9-81ED-4DB2-BD59-A6C34878D82A}">
                    <a16:rowId xmlns:a16="http://schemas.microsoft.com/office/drawing/2014/main" xmlns="" val="2326704947"/>
                  </a:ext>
                </a:extLst>
              </a:tr>
              <a:tr h="420128">
                <a:tc>
                  <a:txBody>
                    <a:bodyPr/>
                    <a:lstStyle/>
                    <a:p>
                      <a:pPr marL="0" marR="0" algn="ctr">
                        <a:lnSpc>
                          <a:spcPct val="115000"/>
                        </a:lnSpc>
                        <a:spcBef>
                          <a:spcPts val="0"/>
                        </a:spcBef>
                        <a:spcAft>
                          <a:spcPts val="1695"/>
                        </a:spcAft>
                      </a:pPr>
                      <a:r>
                        <a:rPr lang="en-US" sz="1300" dirty="0">
                          <a:effectLst/>
                        </a:rPr>
                        <a:t>7</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Prof. Jai Pal Vyast</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MLC</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dirty="0">
                          <a:effectLst/>
                        </a:rPr>
                        <a:t>U. P. State Legislative Council, Moradabad, Uttar Pradesh</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Member</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extLst>
                  <a:ext uri="{0D108BD9-81ED-4DB2-BD59-A6C34878D82A}">
                    <a16:rowId xmlns:a16="http://schemas.microsoft.com/office/drawing/2014/main" xmlns="" val="3521223339"/>
                  </a:ext>
                </a:extLst>
              </a:tr>
              <a:tr h="332532">
                <a:tc>
                  <a:txBody>
                    <a:bodyPr/>
                    <a:lstStyle/>
                    <a:p>
                      <a:pPr marL="0" marR="0" algn="ctr">
                        <a:lnSpc>
                          <a:spcPct val="115000"/>
                        </a:lnSpc>
                        <a:spcBef>
                          <a:spcPts val="0"/>
                        </a:spcBef>
                        <a:spcAft>
                          <a:spcPts val="1695"/>
                        </a:spcAft>
                      </a:pPr>
                      <a:r>
                        <a:rPr lang="en-US" sz="1300" dirty="0">
                          <a:effectLst/>
                        </a:rPr>
                        <a:t>8</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Shri Vishal Sehgal</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Director</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Nischay Educorp Private Limited, New Delhi</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Special Invitee</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extLst>
                  <a:ext uri="{0D108BD9-81ED-4DB2-BD59-A6C34878D82A}">
                    <a16:rowId xmlns:a16="http://schemas.microsoft.com/office/drawing/2014/main" xmlns="" val="1668187830"/>
                  </a:ext>
                </a:extLst>
              </a:tr>
              <a:tr h="652566">
                <a:tc>
                  <a:txBody>
                    <a:bodyPr/>
                    <a:lstStyle/>
                    <a:p>
                      <a:pPr marL="0" marR="0" algn="ctr">
                        <a:lnSpc>
                          <a:spcPct val="115000"/>
                        </a:lnSpc>
                        <a:spcBef>
                          <a:spcPts val="0"/>
                        </a:spcBef>
                        <a:spcAft>
                          <a:spcPts val="1695"/>
                        </a:spcAft>
                      </a:pPr>
                      <a:r>
                        <a:rPr lang="en-US" sz="1300" dirty="0">
                          <a:effectLst/>
                        </a:rPr>
                        <a:t>9</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Prof. Rakesh K. Dwivedi</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Principal</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dirty="0">
                          <a:effectLst/>
                        </a:rPr>
                        <a:t>College of Computing Sciences &amp; IT, </a:t>
                      </a:r>
                      <a:r>
                        <a:rPr lang="en-US" sz="1300" dirty="0" err="1">
                          <a:effectLst/>
                        </a:rPr>
                        <a:t>Teerthanker</a:t>
                      </a:r>
                      <a:r>
                        <a:rPr lang="en-US" sz="1300" dirty="0">
                          <a:effectLst/>
                        </a:rPr>
                        <a:t> </a:t>
                      </a:r>
                      <a:r>
                        <a:rPr lang="en-US" sz="1300" dirty="0" err="1">
                          <a:effectLst/>
                        </a:rPr>
                        <a:t>Mahaveer</a:t>
                      </a:r>
                      <a:r>
                        <a:rPr lang="en-US" sz="1300" dirty="0">
                          <a:effectLst/>
                        </a:rPr>
                        <a:t> University, Delhi Road, Moradabad</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Member</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extLst>
                  <a:ext uri="{0D108BD9-81ED-4DB2-BD59-A6C34878D82A}">
                    <a16:rowId xmlns:a16="http://schemas.microsoft.com/office/drawing/2014/main" xmlns="" val="3032437385"/>
                  </a:ext>
                </a:extLst>
              </a:tr>
              <a:tr h="652566">
                <a:tc>
                  <a:txBody>
                    <a:bodyPr/>
                    <a:lstStyle/>
                    <a:p>
                      <a:pPr marL="0" marR="0" algn="ctr">
                        <a:lnSpc>
                          <a:spcPct val="115000"/>
                        </a:lnSpc>
                        <a:spcBef>
                          <a:spcPts val="0"/>
                        </a:spcBef>
                        <a:spcAft>
                          <a:spcPts val="1695"/>
                        </a:spcAft>
                      </a:pPr>
                      <a:r>
                        <a:rPr lang="en-US" sz="1300" dirty="0">
                          <a:effectLst/>
                        </a:rPr>
                        <a:t>10</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Dr. Ankita Jain</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Associate Professor</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dirty="0">
                          <a:effectLst/>
                        </a:rPr>
                        <a:t>Dental College &amp; Research Centre, </a:t>
                      </a:r>
                      <a:r>
                        <a:rPr lang="en-US" sz="1300" dirty="0" err="1">
                          <a:effectLst/>
                        </a:rPr>
                        <a:t>Teerthanker</a:t>
                      </a:r>
                      <a:r>
                        <a:rPr lang="en-US" sz="1300" dirty="0">
                          <a:effectLst/>
                        </a:rPr>
                        <a:t> </a:t>
                      </a:r>
                      <a:r>
                        <a:rPr lang="en-US" sz="1300" dirty="0" err="1">
                          <a:effectLst/>
                        </a:rPr>
                        <a:t>Mahaveer</a:t>
                      </a:r>
                      <a:r>
                        <a:rPr lang="en-US" sz="1300" dirty="0">
                          <a:effectLst/>
                        </a:rPr>
                        <a:t> University, Delhi Road, Moradabad</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Member</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extLst>
                  <a:ext uri="{0D108BD9-81ED-4DB2-BD59-A6C34878D82A}">
                    <a16:rowId xmlns:a16="http://schemas.microsoft.com/office/drawing/2014/main" xmlns="" val="3499525917"/>
                  </a:ext>
                </a:extLst>
              </a:tr>
              <a:tr h="420128">
                <a:tc>
                  <a:txBody>
                    <a:bodyPr/>
                    <a:lstStyle/>
                    <a:p>
                      <a:pPr marL="0" marR="0" algn="ctr">
                        <a:lnSpc>
                          <a:spcPct val="115000"/>
                        </a:lnSpc>
                        <a:spcBef>
                          <a:spcPts val="0"/>
                        </a:spcBef>
                        <a:spcAft>
                          <a:spcPts val="1695"/>
                        </a:spcAft>
                      </a:pPr>
                      <a:r>
                        <a:rPr lang="en-US" sz="1300" dirty="0">
                          <a:effectLst/>
                        </a:rPr>
                        <a:t>11</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Dr. Harshit Jain</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Finance Officer</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dirty="0" err="1">
                          <a:effectLst/>
                        </a:rPr>
                        <a:t>Teerthanker</a:t>
                      </a:r>
                      <a:r>
                        <a:rPr lang="en-US" sz="1300" dirty="0">
                          <a:effectLst/>
                        </a:rPr>
                        <a:t> </a:t>
                      </a:r>
                      <a:r>
                        <a:rPr lang="en-US" sz="1300" dirty="0" err="1">
                          <a:effectLst/>
                        </a:rPr>
                        <a:t>Mahaveer</a:t>
                      </a:r>
                      <a:r>
                        <a:rPr lang="en-US" sz="1300" dirty="0">
                          <a:effectLst/>
                        </a:rPr>
                        <a:t> University, Delhi Road, Moradabad</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Ex-Officio</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extLst>
                  <a:ext uri="{0D108BD9-81ED-4DB2-BD59-A6C34878D82A}">
                    <a16:rowId xmlns:a16="http://schemas.microsoft.com/office/drawing/2014/main" xmlns="" val="395754988"/>
                  </a:ext>
                </a:extLst>
              </a:tr>
              <a:tr h="420128">
                <a:tc>
                  <a:txBody>
                    <a:bodyPr/>
                    <a:lstStyle/>
                    <a:p>
                      <a:pPr marL="0" marR="0" algn="ctr">
                        <a:lnSpc>
                          <a:spcPct val="115000"/>
                        </a:lnSpc>
                        <a:spcBef>
                          <a:spcPts val="0"/>
                        </a:spcBef>
                        <a:spcAft>
                          <a:spcPts val="1695"/>
                        </a:spcAft>
                      </a:pPr>
                      <a:r>
                        <a:rPr lang="en-US" sz="1300" dirty="0">
                          <a:effectLst/>
                        </a:rPr>
                        <a:t>12</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Dr. Aditya Kr. Sharma</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Registrar</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a:effectLst/>
                        </a:rPr>
                        <a:t>Teerthanker Mahaveer University, Delhi Road, Moradabad</a:t>
                      </a:r>
                      <a:endParaRPr lang="en-IN"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tc>
                  <a:txBody>
                    <a:bodyPr/>
                    <a:lstStyle/>
                    <a:p>
                      <a:pPr marL="0" marR="0">
                        <a:lnSpc>
                          <a:spcPct val="115000"/>
                        </a:lnSpc>
                        <a:spcBef>
                          <a:spcPts val="0"/>
                        </a:spcBef>
                        <a:spcAft>
                          <a:spcPts val="1695"/>
                        </a:spcAft>
                      </a:pPr>
                      <a:r>
                        <a:rPr lang="en-US" sz="1300" dirty="0">
                          <a:effectLst/>
                        </a:rPr>
                        <a:t>Member Secretary</a:t>
                      </a:r>
                      <a:endParaRPr lang="en-IN"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918" marR="54918" marT="0" marB="0" anchor="ctr"/>
                </a:tc>
                <a:extLst>
                  <a:ext uri="{0D108BD9-81ED-4DB2-BD59-A6C34878D82A}">
                    <a16:rowId xmlns:a16="http://schemas.microsoft.com/office/drawing/2014/main" xmlns="" val="1946689834"/>
                  </a:ext>
                </a:extLst>
              </a:tr>
            </a:tbl>
          </a:graphicData>
        </a:graphic>
      </p:graphicFrame>
      <p:pic>
        <p:nvPicPr>
          <p:cNvPr id="8"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1083116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9A63DE-FADC-4328-ADC3-21445C726851}"/>
              </a:ext>
            </a:extLst>
          </p:cNvPr>
          <p:cNvSpPr>
            <a:spLocks noGrp="1"/>
          </p:cNvSpPr>
          <p:nvPr>
            <p:ph type="title"/>
          </p:nvPr>
        </p:nvSpPr>
        <p:spPr>
          <a:xfrm>
            <a:off x="731836" y="109361"/>
            <a:ext cx="9404723" cy="757414"/>
          </a:xfrm>
        </p:spPr>
        <p:txBody>
          <a:bodyPr/>
          <a:lstStyle/>
          <a:p>
            <a:pPr algn="ctr"/>
            <a:r>
              <a:rPr lang="en-US" sz="3600" b="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ACADEMIC COUNCIL: COMPOSITION</a:t>
            </a:r>
            <a:endParaRPr lang="en-IN" sz="3600" dirty="0">
              <a:solidFill>
                <a:srgbClr val="FFC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03DA7DB1-1B38-4549-8D2C-9753D15B3FA5}"/>
              </a:ext>
            </a:extLst>
          </p:cNvPr>
          <p:cNvSpPr>
            <a:spLocks noGrp="1"/>
          </p:cNvSpPr>
          <p:nvPr>
            <p:ph idx="1"/>
          </p:nvPr>
        </p:nvSpPr>
        <p:spPr>
          <a:xfrm>
            <a:off x="190499" y="1090893"/>
            <a:ext cx="11839575" cy="5538507"/>
          </a:xfrm>
        </p:spPr>
        <p:txBody>
          <a:bodyPr>
            <a:normAutofit/>
          </a:bodyPr>
          <a:lstStyle/>
          <a:p>
            <a:pPr marL="514350" marR="0" lvl="0" indent="-514350">
              <a:lnSpc>
                <a:spcPct val="150000"/>
              </a:lnSpc>
              <a:spcBef>
                <a:spcPts val="0"/>
              </a:spcBef>
              <a:spcAft>
                <a:spcPts val="0"/>
              </a:spcAft>
              <a:buFont typeface="+mj-lt"/>
              <a:buAutoNum type="arabicPeriod"/>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The Vice-Chancellor           Ex-Officio Chairman </a:t>
            </a:r>
            <a:endParaRPr lang="en-IN" sz="2200" dirty="0">
              <a:effectLst/>
              <a:latin typeface="Times New Roman" panose="02020603050405020304" pitchFamily="18" charset="0"/>
              <a:ea typeface="Calibri" panose="020F0502020204030204" pitchFamily="34" charset="0"/>
              <a:cs typeface="Times New Roman" panose="02020603050405020304" pitchFamily="18" charset="0"/>
            </a:endParaRPr>
          </a:p>
          <a:p>
            <a:pPr marL="514350" marR="0" lvl="0" indent="-514350">
              <a:lnSpc>
                <a:spcPct val="150000"/>
              </a:lnSpc>
              <a:spcBef>
                <a:spcPts val="0"/>
              </a:spcBef>
              <a:spcAft>
                <a:spcPts val="0"/>
              </a:spcAft>
              <a:buFont typeface="+mj-lt"/>
              <a:buAutoNum type="arabicPeriod"/>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All Deans                            Ex-Officio </a:t>
            </a:r>
            <a:endParaRPr lang="en-IN" sz="2200" dirty="0">
              <a:effectLst/>
              <a:latin typeface="Times New Roman" panose="02020603050405020304" pitchFamily="18" charset="0"/>
              <a:ea typeface="Calibri" panose="020F0502020204030204" pitchFamily="34" charset="0"/>
              <a:cs typeface="Times New Roman" panose="02020603050405020304" pitchFamily="18" charset="0"/>
            </a:endParaRPr>
          </a:p>
          <a:p>
            <a:pPr marL="514350" marR="0" lvl="0" indent="-514350">
              <a:lnSpc>
                <a:spcPct val="150000"/>
              </a:lnSpc>
              <a:spcBef>
                <a:spcPts val="0"/>
              </a:spcBef>
              <a:spcAft>
                <a:spcPts val="0"/>
              </a:spcAft>
              <a:buFont typeface="+mj-lt"/>
              <a:buAutoNum type="arabicPeriod"/>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All Directors                        Ex-Officio </a:t>
            </a:r>
            <a:endParaRPr lang="en-IN" sz="2200" dirty="0">
              <a:effectLst/>
              <a:latin typeface="Times New Roman" panose="02020603050405020304" pitchFamily="18" charset="0"/>
              <a:ea typeface="Calibri" panose="020F0502020204030204" pitchFamily="34" charset="0"/>
              <a:cs typeface="Times New Roman" panose="02020603050405020304" pitchFamily="18" charset="0"/>
            </a:endParaRPr>
          </a:p>
          <a:p>
            <a:pPr marL="514350" marR="0" lvl="0" indent="-514350">
              <a:lnSpc>
                <a:spcPct val="150000"/>
              </a:lnSpc>
              <a:spcBef>
                <a:spcPts val="0"/>
              </a:spcBef>
              <a:spcAft>
                <a:spcPts val="0"/>
              </a:spcAft>
              <a:buFont typeface="+mj-lt"/>
              <a:buAutoNum type="arabicPeriod"/>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All Heads of Departments   Ex-Officio </a:t>
            </a:r>
            <a:endParaRPr lang="en-IN" sz="2200" dirty="0">
              <a:effectLst/>
              <a:latin typeface="Times New Roman" panose="02020603050405020304" pitchFamily="18" charset="0"/>
              <a:ea typeface="Calibri" panose="020F0502020204030204" pitchFamily="34" charset="0"/>
              <a:cs typeface="Times New Roman" panose="02020603050405020304" pitchFamily="18" charset="0"/>
            </a:endParaRPr>
          </a:p>
          <a:p>
            <a:pPr marL="514350" marR="0" lvl="0" indent="-514350">
              <a:lnSpc>
                <a:spcPct val="150000"/>
              </a:lnSpc>
              <a:spcBef>
                <a:spcPts val="0"/>
              </a:spcBef>
              <a:spcAft>
                <a:spcPts val="0"/>
              </a:spcAft>
              <a:buFont typeface="+mj-lt"/>
              <a:buAutoNum type="arabicPeriod"/>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One Professor from every department </a:t>
            </a:r>
            <a:endParaRPr lang="en-IN" sz="2200" dirty="0">
              <a:effectLst/>
              <a:latin typeface="Times New Roman" panose="02020603050405020304" pitchFamily="18" charset="0"/>
              <a:ea typeface="Calibri" panose="020F0502020204030204" pitchFamily="34" charset="0"/>
              <a:cs typeface="Times New Roman" panose="02020603050405020304" pitchFamily="18" charset="0"/>
            </a:endParaRPr>
          </a:p>
          <a:p>
            <a:pPr marL="514350" marR="0" lvl="0" indent="-514350">
              <a:lnSpc>
                <a:spcPct val="150000"/>
              </a:lnSpc>
              <a:spcBef>
                <a:spcPts val="0"/>
              </a:spcBef>
              <a:spcAft>
                <a:spcPts val="0"/>
              </a:spcAft>
              <a:buFont typeface="+mj-lt"/>
              <a:buAutoNum type="arabicPeriod"/>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Two Associate Professors and two Assistant Professors (Members by rotation in order of seniority). </a:t>
            </a:r>
            <a:endParaRPr lang="en-IN" sz="2200" dirty="0">
              <a:effectLst/>
              <a:latin typeface="Times New Roman" panose="02020603050405020304" pitchFamily="18" charset="0"/>
              <a:ea typeface="Calibri" panose="020F0502020204030204" pitchFamily="34" charset="0"/>
              <a:cs typeface="Times New Roman" panose="02020603050405020304" pitchFamily="18" charset="0"/>
            </a:endParaRPr>
          </a:p>
          <a:p>
            <a:pPr marL="514350" indent="-514350">
              <a:lnSpc>
                <a:spcPct val="150000"/>
              </a:lnSpc>
              <a:spcBef>
                <a:spcPts val="0"/>
              </a:spcBef>
              <a:buFont typeface="+mj-lt"/>
              <a:buAutoNum type="arabicPeriod"/>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Two distinguished academicians from outside the University to be nominated as members by the Chancellor :</a:t>
            </a:r>
          </a:p>
          <a:p>
            <a:pPr marL="514350" indent="-514350">
              <a:lnSpc>
                <a:spcPct val="150000"/>
              </a:lnSpc>
              <a:spcBef>
                <a:spcPts val="0"/>
              </a:spcBef>
              <a:buNone/>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i</a:t>
            </a:r>
            <a:r>
              <a:rPr lang="en-US"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a:t>
            </a:r>
            <a:r>
              <a:rPr lang="en-US" dirty="0"/>
              <a:t> </a:t>
            </a:r>
            <a:r>
              <a:rPr lang="en-US" dirty="0">
                <a:latin typeface="Times New Roman" pitchFamily="18" charset="0"/>
                <a:cs typeface="Times New Roman" pitchFamily="18" charset="0"/>
              </a:rPr>
              <a:t>Dr. S. K. Sharma, Department of Internal Medicine, All India Institute of Medical Sciences, New Delhi</a:t>
            </a:r>
          </a:p>
          <a:p>
            <a:pPr marL="514350" indent="-514350">
              <a:lnSpc>
                <a:spcPct val="150000"/>
              </a:lnSpc>
              <a:spcBef>
                <a:spcPts val="0"/>
              </a:spcBef>
              <a:buNone/>
            </a:pPr>
            <a:r>
              <a:rPr lang="en-IN" dirty="0">
                <a:latin typeface="Times New Roman" pitchFamily="18" charset="0"/>
                <a:cs typeface="Times New Roman" pitchFamily="18" charset="0"/>
              </a:rPr>
              <a:t>            </a:t>
            </a:r>
            <a:r>
              <a:rPr lang="en-IN" dirty="0">
                <a:solidFill>
                  <a:srgbClr val="FFC000"/>
                </a:solidFill>
                <a:latin typeface="Times New Roman" pitchFamily="18" charset="0"/>
                <a:cs typeface="Times New Roman" pitchFamily="18" charset="0"/>
              </a:rPr>
              <a:t>ii) </a:t>
            </a:r>
            <a:r>
              <a:rPr lang="en-US" dirty="0">
                <a:latin typeface="Times New Roman" pitchFamily="18" charset="0"/>
                <a:cs typeface="Times New Roman" pitchFamily="18" charset="0"/>
              </a:rPr>
              <a:t>Prof. A. R. </a:t>
            </a:r>
            <a:r>
              <a:rPr lang="en-US" dirty="0" err="1">
                <a:latin typeface="Times New Roman" pitchFamily="18" charset="0"/>
                <a:cs typeface="Times New Roman" pitchFamily="18" charset="0"/>
              </a:rPr>
              <a:t>Tripathi</a:t>
            </a:r>
            <a:r>
              <a:rPr lang="en-US" dirty="0">
                <a:latin typeface="Times New Roman" pitchFamily="18" charset="0"/>
                <a:cs typeface="Times New Roman" pitchFamily="18" charset="0"/>
              </a:rPr>
              <a:t>, Faculty of Commerce &amp; Management Studies, Banaras Hindu University, Varanasi</a:t>
            </a:r>
            <a:endParaRPr lang="en-IN" dirty="0">
              <a:latin typeface="Times New Roman" pitchFamily="18" charset="0"/>
              <a:ea typeface="Times New Roman" panose="02020603050405020304" pitchFamily="18" charset="0"/>
              <a:cs typeface="Times New Roman" pitchFamily="18" charset="0"/>
            </a:endParaRPr>
          </a:p>
          <a:p>
            <a:pPr marL="514350" marR="0" lvl="0" indent="-514350">
              <a:lnSpc>
                <a:spcPct val="150000"/>
              </a:lnSpc>
              <a:spcBef>
                <a:spcPts val="0"/>
              </a:spcBef>
              <a:spcAft>
                <a:spcPts val="0"/>
              </a:spcAft>
              <a:buNone/>
            </a:pPr>
            <a:r>
              <a:rPr lang="en-US" sz="16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9.</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The Registrar – Secretary   (Ex-Officio) </a:t>
            </a:r>
            <a:endParaRPr lang="en-IN" sz="2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IN" sz="2200" dirty="0"/>
          </a:p>
        </p:txBody>
      </p:sp>
      <p:pic>
        <p:nvPicPr>
          <p:cNvPr id="5"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1742981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41"/>
          <p:cNvSpPr>
            <a:spLocks noGrp="1"/>
          </p:cNvSpPr>
          <p:nvPr>
            <p:ph idx="1"/>
          </p:nvPr>
        </p:nvSpPr>
        <p:spPr>
          <a:xfrm>
            <a:off x="622300" y="521662"/>
            <a:ext cx="1730375" cy="395526"/>
          </a:xfrm>
          <a:prstGeom prst="rect">
            <a:avLst/>
          </a:prstGeom>
          <a:solidFill>
            <a:srgbClr val="FFC000"/>
          </a:solidFill>
          <a:ln w="12700" cap="flat" cmpd="sng" algn="ctr">
            <a:solidFill>
              <a:sysClr val="windowText" lastClr="000000"/>
            </a:solidFill>
            <a:prstDash val="solid"/>
          </a:ln>
          <a:effectLst/>
        </p:spPr>
        <p:txBody>
          <a:bodyPr rtlCol="0" anchor="ctr">
            <a:norm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200" b="1" i="0" u="none" strike="noStrike" kern="0" cap="none" spc="0" normalizeH="0" baseline="0" noProof="0" dirty="0">
                <a:ln>
                  <a:noFill/>
                </a:ln>
                <a:solidFill>
                  <a:schemeClr val="tx1"/>
                </a:solidFill>
                <a:effectLst/>
                <a:uLnTx/>
                <a:uFillTx/>
                <a:latin typeface="Times New Roman" pitchFamily="18" charset="0"/>
                <a:cs typeface="Times New Roman" pitchFamily="18" charset="0"/>
              </a:rPr>
              <a:t>1.  Governance</a:t>
            </a:r>
          </a:p>
        </p:txBody>
      </p:sp>
      <p:sp>
        <p:nvSpPr>
          <p:cNvPr id="45" name="Content Placeholder 41"/>
          <p:cNvSpPr txBox="1">
            <a:spLocks/>
          </p:cNvSpPr>
          <p:nvPr/>
        </p:nvSpPr>
        <p:spPr>
          <a:xfrm>
            <a:off x="2802731" y="555985"/>
            <a:ext cx="1423987" cy="273355"/>
          </a:xfrm>
          <a:prstGeom prst="rect">
            <a:avLst/>
          </a:prstGeom>
          <a:solidFill>
            <a:sysClr val="window" lastClr="FFFFFF">
              <a:lumMod val="75000"/>
            </a:sysClr>
          </a:solidFill>
          <a:ln w="12700" cap="flat" cmpd="sng" algn="ctr">
            <a:solidFill>
              <a:sysClr val="windowText" lastClr="000000"/>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000" b="1" kern="0" dirty="0">
                <a:solidFill>
                  <a:sysClr val="windowText" lastClr="000000"/>
                </a:solidFill>
                <a:latin typeface="Times New Roman" pitchFamily="18" charset="0"/>
                <a:cs typeface="Times New Roman" pitchFamily="18" charset="0"/>
              </a:rPr>
              <a:t>Secretariat</a:t>
            </a:r>
          </a:p>
        </p:txBody>
      </p:sp>
      <p:sp>
        <p:nvSpPr>
          <p:cNvPr id="53" name="Right Arrow 52"/>
          <p:cNvSpPr/>
          <p:nvPr/>
        </p:nvSpPr>
        <p:spPr>
          <a:xfrm>
            <a:off x="4331807" y="658522"/>
            <a:ext cx="156369" cy="5029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6" name="Content Placeholder 41"/>
          <p:cNvSpPr txBox="1">
            <a:spLocks/>
          </p:cNvSpPr>
          <p:nvPr/>
        </p:nvSpPr>
        <p:spPr>
          <a:xfrm>
            <a:off x="4609236" y="525482"/>
            <a:ext cx="1695451" cy="271960"/>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000" b="1" kern="0" dirty="0">
                <a:solidFill>
                  <a:sysClr val="windowText" lastClr="000000"/>
                </a:solidFill>
                <a:latin typeface="Times New Roman" pitchFamily="18" charset="0"/>
                <a:cs typeface="Times New Roman" pitchFamily="18" charset="0"/>
              </a:rPr>
              <a:t>Chancellor </a:t>
            </a:r>
          </a:p>
        </p:txBody>
      </p:sp>
      <p:sp>
        <p:nvSpPr>
          <p:cNvPr id="57" name="Right Arrow 56"/>
          <p:cNvSpPr/>
          <p:nvPr/>
        </p:nvSpPr>
        <p:spPr>
          <a:xfrm>
            <a:off x="6332934" y="646111"/>
            <a:ext cx="156369" cy="5029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8" name="Content Placeholder 41"/>
          <p:cNvSpPr txBox="1">
            <a:spLocks/>
          </p:cNvSpPr>
          <p:nvPr/>
        </p:nvSpPr>
        <p:spPr>
          <a:xfrm>
            <a:off x="6535737" y="502142"/>
            <a:ext cx="1730375" cy="327198"/>
          </a:xfrm>
          <a:prstGeom prst="rect">
            <a:avLst/>
          </a:prstGeom>
          <a:solidFill>
            <a:sysClr val="window" lastClr="FFFFFF">
              <a:lumMod val="75000"/>
            </a:sysClr>
          </a:solidFill>
          <a:ln w="12700" cap="flat" cmpd="sng" algn="ctr">
            <a:solidFill>
              <a:sysClr val="windowText" lastClr="000000"/>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000" b="1" kern="0" dirty="0">
                <a:solidFill>
                  <a:sysClr val="windowText" lastClr="000000"/>
                </a:solidFill>
                <a:latin typeface="Times New Roman" pitchFamily="18" charset="0"/>
                <a:cs typeface="Times New Roman" pitchFamily="18" charset="0"/>
              </a:rPr>
              <a:t>Planning Board </a:t>
            </a:r>
          </a:p>
        </p:txBody>
      </p:sp>
      <p:sp>
        <p:nvSpPr>
          <p:cNvPr id="61" name="Content Placeholder 41"/>
          <p:cNvSpPr txBox="1">
            <a:spLocks/>
          </p:cNvSpPr>
          <p:nvPr/>
        </p:nvSpPr>
        <p:spPr>
          <a:xfrm>
            <a:off x="4624696" y="1477926"/>
            <a:ext cx="1695451" cy="319246"/>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000" b="1" kern="0" dirty="0">
                <a:solidFill>
                  <a:sysClr val="windowText" lastClr="000000"/>
                </a:solidFill>
                <a:latin typeface="Times New Roman" pitchFamily="18" charset="0"/>
                <a:cs typeface="Times New Roman" pitchFamily="18" charset="0"/>
              </a:rPr>
              <a:t>Vice Chancellor </a:t>
            </a:r>
          </a:p>
        </p:txBody>
      </p:sp>
      <p:sp>
        <p:nvSpPr>
          <p:cNvPr id="62" name="Left Brace 61"/>
          <p:cNvSpPr/>
          <p:nvPr/>
        </p:nvSpPr>
        <p:spPr>
          <a:xfrm>
            <a:off x="6438420" y="1529485"/>
            <a:ext cx="247805" cy="691653"/>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sp>
        <p:nvSpPr>
          <p:cNvPr id="63" name="Content Placeholder 41"/>
          <p:cNvSpPr txBox="1">
            <a:spLocks/>
          </p:cNvSpPr>
          <p:nvPr/>
        </p:nvSpPr>
        <p:spPr>
          <a:xfrm>
            <a:off x="6880481" y="1973947"/>
            <a:ext cx="1695451" cy="333318"/>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000" b="1" kern="0" dirty="0">
                <a:solidFill>
                  <a:sysClr val="windowText" lastClr="000000"/>
                </a:solidFill>
                <a:latin typeface="Times New Roman" pitchFamily="18" charset="0"/>
                <a:cs typeface="Times New Roman" pitchFamily="18" charset="0"/>
              </a:rPr>
              <a:t>Secretariat</a:t>
            </a:r>
          </a:p>
        </p:txBody>
      </p:sp>
      <p:sp>
        <p:nvSpPr>
          <p:cNvPr id="64" name="Content Placeholder 41"/>
          <p:cNvSpPr txBox="1">
            <a:spLocks/>
          </p:cNvSpPr>
          <p:nvPr/>
        </p:nvSpPr>
        <p:spPr>
          <a:xfrm>
            <a:off x="6869142" y="1499191"/>
            <a:ext cx="1695451" cy="308604"/>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000" b="1" kern="0" dirty="0">
                <a:solidFill>
                  <a:sysClr val="windowText" lastClr="000000"/>
                </a:solidFill>
                <a:latin typeface="Times New Roman" pitchFamily="18" charset="0"/>
                <a:cs typeface="Times New Roman" pitchFamily="18" charset="0"/>
              </a:rPr>
              <a:t>Finance Committee </a:t>
            </a:r>
          </a:p>
        </p:txBody>
      </p:sp>
      <p:sp>
        <p:nvSpPr>
          <p:cNvPr id="65" name="Content Placeholder 41"/>
          <p:cNvSpPr txBox="1">
            <a:spLocks/>
          </p:cNvSpPr>
          <p:nvPr/>
        </p:nvSpPr>
        <p:spPr>
          <a:xfrm>
            <a:off x="2535864" y="1503831"/>
            <a:ext cx="1695451" cy="387668"/>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000" b="1" kern="0" dirty="0">
                <a:solidFill>
                  <a:sysClr val="windowText" lastClr="000000"/>
                </a:solidFill>
                <a:latin typeface="Times New Roman" pitchFamily="18" charset="0"/>
                <a:cs typeface="Times New Roman" pitchFamily="18" charset="0"/>
              </a:rPr>
              <a:t>Academic Council</a:t>
            </a:r>
          </a:p>
        </p:txBody>
      </p:sp>
      <p:sp>
        <p:nvSpPr>
          <p:cNvPr id="66" name="Right Arrow 65"/>
          <p:cNvSpPr/>
          <p:nvPr/>
        </p:nvSpPr>
        <p:spPr>
          <a:xfrm>
            <a:off x="4323092" y="1680325"/>
            <a:ext cx="156369" cy="5029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9" name="Content Placeholder 41"/>
          <p:cNvSpPr txBox="1">
            <a:spLocks/>
          </p:cNvSpPr>
          <p:nvPr/>
        </p:nvSpPr>
        <p:spPr>
          <a:xfrm>
            <a:off x="4645960" y="1892595"/>
            <a:ext cx="1695452" cy="270784"/>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000" b="1" kern="0" dirty="0">
                <a:solidFill>
                  <a:sysClr val="windowText" lastClr="000000"/>
                </a:solidFill>
                <a:latin typeface="Times New Roman" pitchFamily="18" charset="0"/>
                <a:cs typeface="Times New Roman" pitchFamily="18" charset="0"/>
              </a:rPr>
              <a:t>Executive Councils</a:t>
            </a:r>
          </a:p>
        </p:txBody>
      </p:sp>
      <p:sp>
        <p:nvSpPr>
          <p:cNvPr id="71" name="Content Placeholder 41"/>
          <p:cNvSpPr txBox="1">
            <a:spLocks/>
          </p:cNvSpPr>
          <p:nvPr/>
        </p:nvSpPr>
        <p:spPr>
          <a:xfrm>
            <a:off x="4606310" y="2285999"/>
            <a:ext cx="1695451" cy="274009"/>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000" b="1" kern="0" dirty="0">
                <a:solidFill>
                  <a:sysClr val="windowText" lastClr="000000"/>
                </a:solidFill>
                <a:latin typeface="Times New Roman" pitchFamily="18" charset="0"/>
                <a:cs typeface="Times New Roman" pitchFamily="18" charset="0"/>
              </a:rPr>
              <a:t>Pro Vice Chancellor </a:t>
            </a:r>
          </a:p>
        </p:txBody>
      </p:sp>
      <p:sp>
        <p:nvSpPr>
          <p:cNvPr id="72" name="Right Arrow 71"/>
          <p:cNvSpPr/>
          <p:nvPr/>
        </p:nvSpPr>
        <p:spPr>
          <a:xfrm rot="16200000" flipH="1">
            <a:off x="5409880" y="2611815"/>
            <a:ext cx="135812" cy="6578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3" name="Content Placeholder 41"/>
          <p:cNvSpPr txBox="1">
            <a:spLocks/>
          </p:cNvSpPr>
          <p:nvPr/>
        </p:nvSpPr>
        <p:spPr>
          <a:xfrm>
            <a:off x="4627092" y="2721935"/>
            <a:ext cx="1695451" cy="279410"/>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000" b="1" kern="0" dirty="0">
                <a:solidFill>
                  <a:sysClr val="windowText" lastClr="000000"/>
                </a:solidFill>
                <a:latin typeface="Times New Roman" pitchFamily="18" charset="0"/>
                <a:cs typeface="Times New Roman" pitchFamily="18" charset="0"/>
              </a:rPr>
              <a:t>Registrar </a:t>
            </a:r>
          </a:p>
        </p:txBody>
      </p:sp>
      <p:cxnSp>
        <p:nvCxnSpPr>
          <p:cNvPr id="76" name="Straight Connector 75"/>
          <p:cNvCxnSpPr/>
          <p:nvPr/>
        </p:nvCxnSpPr>
        <p:spPr>
          <a:xfrm flipV="1">
            <a:off x="2976490" y="3001345"/>
            <a:ext cx="6905411" cy="75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Content Placeholder 41"/>
          <p:cNvSpPr txBox="1">
            <a:spLocks/>
          </p:cNvSpPr>
          <p:nvPr/>
        </p:nvSpPr>
        <p:spPr>
          <a:xfrm>
            <a:off x="2200275" y="3190990"/>
            <a:ext cx="1571046" cy="283795"/>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000" b="1" kern="0" dirty="0">
                <a:solidFill>
                  <a:sysClr val="windowText" lastClr="000000"/>
                </a:solidFill>
                <a:latin typeface="Times New Roman" pitchFamily="18" charset="0"/>
                <a:cs typeface="Times New Roman" pitchFamily="18" charset="0"/>
              </a:rPr>
              <a:t>Jt. Registrar (R&amp;D)</a:t>
            </a:r>
          </a:p>
        </p:txBody>
      </p:sp>
      <p:sp>
        <p:nvSpPr>
          <p:cNvPr id="82" name="Content Placeholder 41"/>
          <p:cNvSpPr txBox="1">
            <a:spLocks/>
          </p:cNvSpPr>
          <p:nvPr/>
        </p:nvSpPr>
        <p:spPr>
          <a:xfrm>
            <a:off x="6943719" y="3194092"/>
            <a:ext cx="1588190" cy="291083"/>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000" b="1" kern="0" dirty="0">
                <a:solidFill>
                  <a:sysClr val="windowText" lastClr="000000"/>
                </a:solidFill>
                <a:latin typeface="Times New Roman" pitchFamily="18" charset="0"/>
                <a:cs typeface="Times New Roman" pitchFamily="18" charset="0"/>
              </a:rPr>
              <a:t>Jt. Registrar (Academic) </a:t>
            </a:r>
          </a:p>
        </p:txBody>
      </p:sp>
      <p:sp>
        <p:nvSpPr>
          <p:cNvPr id="83" name="Content Placeholder 41"/>
          <p:cNvSpPr txBox="1">
            <a:spLocks/>
          </p:cNvSpPr>
          <p:nvPr/>
        </p:nvSpPr>
        <p:spPr>
          <a:xfrm>
            <a:off x="4739084" y="3190197"/>
            <a:ext cx="1559798" cy="290548"/>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000" b="1" kern="0" dirty="0">
                <a:solidFill>
                  <a:sysClr val="windowText" lastClr="000000"/>
                </a:solidFill>
                <a:latin typeface="Times New Roman" pitchFamily="18" charset="0"/>
                <a:cs typeface="Times New Roman" pitchFamily="18" charset="0"/>
              </a:rPr>
              <a:t>Jt. Registrar (HR) </a:t>
            </a:r>
          </a:p>
        </p:txBody>
      </p:sp>
      <p:sp>
        <p:nvSpPr>
          <p:cNvPr id="84" name="Content Placeholder 41"/>
          <p:cNvSpPr txBox="1">
            <a:spLocks/>
          </p:cNvSpPr>
          <p:nvPr/>
        </p:nvSpPr>
        <p:spPr>
          <a:xfrm>
            <a:off x="1057495" y="4009470"/>
            <a:ext cx="1371382" cy="331787"/>
          </a:xfrm>
          <a:prstGeom prst="rect">
            <a:avLst/>
          </a:prstGeom>
          <a:solidFill>
            <a:srgbClr val="FFC000"/>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200" b="1" kern="0" dirty="0">
                <a:solidFill>
                  <a:schemeClr val="tx1"/>
                </a:solidFill>
                <a:latin typeface="Times New Roman" pitchFamily="18" charset="0"/>
                <a:cs typeface="Times New Roman" pitchFamily="18" charset="0"/>
              </a:rPr>
              <a:t>2. Academic </a:t>
            </a:r>
          </a:p>
        </p:txBody>
      </p:sp>
      <p:sp>
        <p:nvSpPr>
          <p:cNvPr id="107" name="Content Placeholder 41"/>
          <p:cNvSpPr txBox="1">
            <a:spLocks/>
          </p:cNvSpPr>
          <p:nvPr/>
        </p:nvSpPr>
        <p:spPr>
          <a:xfrm>
            <a:off x="546406" y="4533975"/>
            <a:ext cx="2364372" cy="566610"/>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fontScale="925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None/>
            </a:pPr>
            <a:r>
              <a:rPr lang="en-IN" sz="800" b="1" kern="0" dirty="0">
                <a:solidFill>
                  <a:sysClr val="windowText" lastClr="000000"/>
                </a:solidFill>
                <a:latin typeface="Times New Roman" pitchFamily="18" charset="0"/>
                <a:cs typeface="Times New Roman" pitchFamily="18" charset="0"/>
              </a:rPr>
              <a:t>Dean Academic</a:t>
            </a:r>
          </a:p>
          <a:p>
            <a:pPr algn="ctr" defTabSz="914400">
              <a:spcBef>
                <a:spcPts val="0"/>
              </a:spcBef>
              <a:buClrTx/>
              <a:buSzTx/>
              <a:buFontTx/>
              <a:buNone/>
            </a:pPr>
            <a:endParaRPr lang="en-IN" sz="700" b="1" kern="0" dirty="0">
              <a:solidFill>
                <a:sysClr val="windowText" lastClr="000000"/>
              </a:solidFill>
              <a:latin typeface="Times New Roman" pitchFamily="18" charset="0"/>
              <a:cs typeface="Times New Roman" pitchFamily="18" charset="0"/>
            </a:endParaRPr>
          </a:p>
          <a:p>
            <a:pPr algn="ctr" defTabSz="914400">
              <a:spcBef>
                <a:spcPts val="0"/>
              </a:spcBef>
              <a:buClrTx/>
              <a:buSzTx/>
              <a:buNone/>
            </a:pPr>
            <a:endParaRPr lang="en-IN" sz="700" b="1" kern="0" dirty="0">
              <a:solidFill>
                <a:sysClr val="windowText" lastClr="000000"/>
              </a:solidFill>
              <a:latin typeface="Times New Roman" pitchFamily="18" charset="0"/>
              <a:cs typeface="Times New Roman" pitchFamily="18" charset="0"/>
            </a:endParaRPr>
          </a:p>
          <a:p>
            <a:pPr algn="ctr" defTabSz="914400">
              <a:spcBef>
                <a:spcPts val="0"/>
              </a:spcBef>
              <a:buClrTx/>
              <a:buSzTx/>
              <a:buNone/>
            </a:pPr>
            <a:endParaRPr lang="en-IN" sz="700" b="1" kern="0" dirty="0">
              <a:solidFill>
                <a:sysClr val="windowText" lastClr="000000"/>
              </a:solidFill>
              <a:latin typeface="Times New Roman" pitchFamily="18" charset="0"/>
              <a:cs typeface="Times New Roman" pitchFamily="18" charset="0"/>
            </a:endParaRPr>
          </a:p>
          <a:p>
            <a:pPr algn="ctr" defTabSz="914400">
              <a:spcBef>
                <a:spcPts val="0"/>
              </a:spcBef>
              <a:buClrTx/>
              <a:buSzTx/>
              <a:buNone/>
            </a:pPr>
            <a:r>
              <a:rPr lang="en-IN" sz="800" b="1" kern="0" dirty="0">
                <a:solidFill>
                  <a:sysClr val="windowText" lastClr="000000"/>
                </a:solidFill>
                <a:latin typeface="Times New Roman" pitchFamily="18" charset="0"/>
                <a:cs typeface="Times New Roman" pitchFamily="18" charset="0"/>
              </a:rPr>
              <a:t>Associate Dean Academic</a:t>
            </a:r>
            <a:r>
              <a:rPr lang="en-IN" sz="700" b="1" kern="0" dirty="0">
                <a:solidFill>
                  <a:sysClr val="windowText" lastClr="000000"/>
                </a:solidFill>
                <a:latin typeface="Times New Roman" pitchFamily="18" charset="0"/>
                <a:cs typeface="Times New Roman" pitchFamily="18" charset="0"/>
              </a:rPr>
              <a:t> </a:t>
            </a:r>
          </a:p>
          <a:p>
            <a:pPr algn="ctr" defTabSz="914400">
              <a:spcBef>
                <a:spcPts val="0"/>
              </a:spcBef>
              <a:buClrTx/>
              <a:buSzTx/>
              <a:buFontTx/>
              <a:buNone/>
            </a:pPr>
            <a:r>
              <a:rPr lang="en-IN" sz="300" b="1" kern="0" dirty="0">
                <a:solidFill>
                  <a:sysClr val="windowText" lastClr="000000"/>
                </a:solidFill>
                <a:latin typeface="Times New Roman" pitchFamily="18" charset="0"/>
                <a:cs typeface="Times New Roman" pitchFamily="18" charset="0"/>
              </a:rPr>
              <a:t> </a:t>
            </a:r>
          </a:p>
        </p:txBody>
      </p:sp>
      <p:sp>
        <p:nvSpPr>
          <p:cNvPr id="110" name="Content Placeholder 41"/>
          <p:cNvSpPr txBox="1">
            <a:spLocks/>
          </p:cNvSpPr>
          <p:nvPr/>
        </p:nvSpPr>
        <p:spPr>
          <a:xfrm>
            <a:off x="5678558" y="4047037"/>
            <a:ext cx="1465119" cy="298664"/>
          </a:xfrm>
          <a:prstGeom prst="rect">
            <a:avLst/>
          </a:prstGeom>
          <a:solidFill>
            <a:srgbClr val="FFC000"/>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200" b="1" kern="0" dirty="0">
                <a:solidFill>
                  <a:schemeClr val="tx1"/>
                </a:solidFill>
                <a:latin typeface="Times New Roman" pitchFamily="18" charset="0"/>
                <a:cs typeface="Times New Roman" pitchFamily="18" charset="0"/>
              </a:rPr>
              <a:t>3. Administrative</a:t>
            </a:r>
          </a:p>
        </p:txBody>
      </p:sp>
      <p:sp>
        <p:nvSpPr>
          <p:cNvPr id="111" name="Content Placeholder 41"/>
          <p:cNvSpPr txBox="1">
            <a:spLocks/>
          </p:cNvSpPr>
          <p:nvPr/>
        </p:nvSpPr>
        <p:spPr>
          <a:xfrm>
            <a:off x="9560492" y="4034418"/>
            <a:ext cx="2061235" cy="331787"/>
          </a:xfrm>
          <a:prstGeom prst="rect">
            <a:avLst/>
          </a:prstGeom>
          <a:solidFill>
            <a:srgbClr val="FFC000"/>
          </a:solidFill>
          <a:ln w="12700" cap="flat" cmpd="sng" algn="ctr">
            <a:solidFill>
              <a:schemeClr val="bg1"/>
            </a:solidFill>
            <a:prstDash val="solid"/>
          </a:ln>
          <a:effectLst/>
        </p:spPr>
        <p:txBody>
          <a:bodyPr vert="horz" lIns="91440" tIns="45720" rIns="91440" bIns="45720" rtlCol="0" anchor="ctr">
            <a:no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200" b="1" kern="0" dirty="0">
                <a:solidFill>
                  <a:schemeClr val="tx1"/>
                </a:solidFill>
                <a:latin typeface="Times New Roman" pitchFamily="18" charset="0"/>
                <a:cs typeface="Times New Roman" pitchFamily="18" charset="0"/>
              </a:rPr>
              <a:t>4. Academic &amp; Administrative Facilitation  </a:t>
            </a:r>
          </a:p>
        </p:txBody>
      </p:sp>
      <p:sp>
        <p:nvSpPr>
          <p:cNvPr id="139" name="Content Placeholder 41"/>
          <p:cNvSpPr txBox="1">
            <a:spLocks/>
          </p:cNvSpPr>
          <p:nvPr/>
        </p:nvSpPr>
        <p:spPr>
          <a:xfrm>
            <a:off x="1492266" y="6390595"/>
            <a:ext cx="1690144" cy="403532"/>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900" b="1" kern="0" dirty="0">
                <a:solidFill>
                  <a:sysClr val="windowText" lastClr="000000"/>
                </a:solidFill>
                <a:latin typeface="Times New Roman" pitchFamily="18" charset="0"/>
                <a:cs typeface="Times New Roman" pitchFamily="18" charset="0"/>
              </a:rPr>
              <a:t>HOD</a:t>
            </a:r>
          </a:p>
        </p:txBody>
      </p:sp>
      <p:sp>
        <p:nvSpPr>
          <p:cNvPr id="93" name="Content Placeholder 41"/>
          <p:cNvSpPr txBox="1">
            <a:spLocks/>
          </p:cNvSpPr>
          <p:nvPr/>
        </p:nvSpPr>
        <p:spPr>
          <a:xfrm>
            <a:off x="7270045" y="4497095"/>
            <a:ext cx="1059694" cy="266914"/>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r>
              <a:rPr lang="en-IN" dirty="0"/>
              <a:t>Finance Officer </a:t>
            </a:r>
          </a:p>
        </p:txBody>
      </p:sp>
      <p:sp>
        <p:nvSpPr>
          <p:cNvPr id="87" name="Content Placeholder 41"/>
          <p:cNvSpPr txBox="1">
            <a:spLocks/>
          </p:cNvSpPr>
          <p:nvPr/>
        </p:nvSpPr>
        <p:spPr>
          <a:xfrm>
            <a:off x="9087360" y="3198511"/>
            <a:ext cx="1588190" cy="291083"/>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000" b="1" kern="0" dirty="0">
                <a:solidFill>
                  <a:sysClr val="windowText" lastClr="000000"/>
                </a:solidFill>
                <a:latin typeface="Times New Roman" pitchFamily="18" charset="0"/>
                <a:cs typeface="Times New Roman" pitchFamily="18" charset="0"/>
              </a:rPr>
              <a:t>Jt. Registrar (Admin) </a:t>
            </a:r>
          </a:p>
        </p:txBody>
      </p:sp>
      <p:sp>
        <p:nvSpPr>
          <p:cNvPr id="98" name="Content Placeholder 41"/>
          <p:cNvSpPr txBox="1">
            <a:spLocks/>
          </p:cNvSpPr>
          <p:nvPr/>
        </p:nvSpPr>
        <p:spPr>
          <a:xfrm>
            <a:off x="2189884" y="3663902"/>
            <a:ext cx="1571046" cy="283795"/>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900" b="1" kern="0" dirty="0">
                <a:solidFill>
                  <a:sysClr val="windowText" lastClr="000000"/>
                </a:solidFill>
                <a:latin typeface="Times New Roman" pitchFamily="18" charset="0"/>
                <a:cs typeface="Times New Roman" pitchFamily="18" charset="0"/>
              </a:rPr>
              <a:t>Assistant Registrar (R&amp;D)</a:t>
            </a:r>
          </a:p>
        </p:txBody>
      </p:sp>
      <p:sp>
        <p:nvSpPr>
          <p:cNvPr id="100" name="Content Placeholder 41"/>
          <p:cNvSpPr txBox="1">
            <a:spLocks/>
          </p:cNvSpPr>
          <p:nvPr/>
        </p:nvSpPr>
        <p:spPr>
          <a:xfrm>
            <a:off x="4733460" y="3670668"/>
            <a:ext cx="1571046" cy="283795"/>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900" b="1" kern="0" dirty="0">
                <a:solidFill>
                  <a:sysClr val="windowText" lastClr="000000"/>
                </a:solidFill>
                <a:latin typeface="Times New Roman" pitchFamily="18" charset="0"/>
                <a:cs typeface="Times New Roman" pitchFamily="18" charset="0"/>
              </a:rPr>
              <a:t>Assistant Registrar (HR)</a:t>
            </a:r>
          </a:p>
        </p:txBody>
      </p:sp>
      <p:sp>
        <p:nvSpPr>
          <p:cNvPr id="101" name="Content Placeholder 41"/>
          <p:cNvSpPr txBox="1">
            <a:spLocks/>
          </p:cNvSpPr>
          <p:nvPr/>
        </p:nvSpPr>
        <p:spPr>
          <a:xfrm>
            <a:off x="6952291" y="3660952"/>
            <a:ext cx="1571046" cy="283795"/>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800" b="1" kern="0" dirty="0">
                <a:solidFill>
                  <a:sysClr val="windowText" lastClr="000000"/>
                </a:solidFill>
                <a:latin typeface="Times New Roman" pitchFamily="18" charset="0"/>
                <a:cs typeface="Times New Roman" pitchFamily="18" charset="0"/>
              </a:rPr>
              <a:t>Assistant Registrar (Academic)</a:t>
            </a:r>
          </a:p>
        </p:txBody>
      </p:sp>
      <p:sp>
        <p:nvSpPr>
          <p:cNvPr id="104" name="Content Placeholder 41"/>
          <p:cNvSpPr txBox="1">
            <a:spLocks/>
          </p:cNvSpPr>
          <p:nvPr/>
        </p:nvSpPr>
        <p:spPr>
          <a:xfrm>
            <a:off x="9094178" y="3671453"/>
            <a:ext cx="1571046" cy="283795"/>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900" b="1" kern="0" dirty="0">
                <a:solidFill>
                  <a:sysClr val="windowText" lastClr="000000"/>
                </a:solidFill>
                <a:latin typeface="Times New Roman" pitchFamily="18" charset="0"/>
                <a:cs typeface="Times New Roman" pitchFamily="18" charset="0"/>
              </a:rPr>
              <a:t>Assistant Registrar (Admin)</a:t>
            </a:r>
          </a:p>
        </p:txBody>
      </p:sp>
      <p:cxnSp>
        <p:nvCxnSpPr>
          <p:cNvPr id="105" name="Straight Arrow Connector 104"/>
          <p:cNvCxnSpPr/>
          <p:nvPr/>
        </p:nvCxnSpPr>
        <p:spPr>
          <a:xfrm>
            <a:off x="2911693" y="3489594"/>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7681875" y="3489594"/>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9902683" y="3496387"/>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5496696" y="3489594"/>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a:off x="2976490" y="3008927"/>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a:off x="5475040" y="3015719"/>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7641289" y="3008927"/>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9892534" y="2995957"/>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6" name="Content Placeholder 41"/>
          <p:cNvSpPr txBox="1">
            <a:spLocks/>
          </p:cNvSpPr>
          <p:nvPr/>
        </p:nvSpPr>
        <p:spPr>
          <a:xfrm>
            <a:off x="848724" y="5292667"/>
            <a:ext cx="1561340" cy="1061258"/>
          </a:xfrm>
          <a:prstGeom prst="rect">
            <a:avLst/>
          </a:prstGeom>
          <a:noFill/>
          <a:ln w="12700" cap="flat" cmpd="sng" algn="ctr">
            <a:noFill/>
            <a:prstDash val="solid"/>
          </a:ln>
          <a:effectLst/>
        </p:spPr>
        <p:txBody>
          <a:bodyPr vert="horz" lIns="91440" tIns="45720" rIns="91440" bIns="45720" rtlCol="0" anchor="ctr">
            <a:no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marL="228600" indent="-228600" defTabSz="914400">
              <a:spcBef>
                <a:spcPts val="0"/>
              </a:spcBef>
              <a:buClrTx/>
              <a:buSzTx/>
              <a:buFontTx/>
              <a:buAutoNum type="arabicPeriod"/>
            </a:pPr>
            <a:r>
              <a:rPr lang="en-IN" sz="900" b="1" kern="0" dirty="0">
                <a:solidFill>
                  <a:schemeClr val="tx1"/>
                </a:solidFill>
                <a:latin typeface="Times New Roman" pitchFamily="18" charset="0"/>
                <a:cs typeface="Times New Roman" pitchFamily="18" charset="0"/>
              </a:rPr>
              <a:t>Principal Medical</a:t>
            </a:r>
          </a:p>
          <a:p>
            <a:pPr marL="228600" indent="-228600" defTabSz="914400">
              <a:spcBef>
                <a:spcPts val="0"/>
              </a:spcBef>
              <a:buClrTx/>
              <a:buSzTx/>
              <a:buFontTx/>
              <a:buAutoNum type="arabicPeriod"/>
            </a:pPr>
            <a:r>
              <a:rPr lang="en-IN" sz="900" b="1" kern="0" dirty="0">
                <a:solidFill>
                  <a:schemeClr val="tx1"/>
                </a:solidFill>
                <a:latin typeface="Times New Roman" pitchFamily="18" charset="0"/>
                <a:cs typeface="Times New Roman" pitchFamily="18" charset="0"/>
              </a:rPr>
              <a:t>Principal Dental</a:t>
            </a:r>
          </a:p>
          <a:p>
            <a:pPr marL="228600" indent="-228600" defTabSz="914400">
              <a:spcBef>
                <a:spcPts val="0"/>
              </a:spcBef>
              <a:buClrTx/>
              <a:buSzTx/>
              <a:buFontTx/>
              <a:buAutoNum type="arabicPeriod"/>
            </a:pPr>
            <a:r>
              <a:rPr lang="en-IN" sz="900" b="1" kern="0" dirty="0">
                <a:solidFill>
                  <a:schemeClr val="tx1"/>
                </a:solidFill>
                <a:latin typeface="Times New Roman" pitchFamily="18" charset="0"/>
                <a:cs typeface="Times New Roman" pitchFamily="18" charset="0"/>
              </a:rPr>
              <a:t>Principal CCSIT </a:t>
            </a:r>
          </a:p>
          <a:p>
            <a:pPr marL="228600" indent="-228600" defTabSz="914400">
              <a:spcBef>
                <a:spcPts val="0"/>
              </a:spcBef>
              <a:buClrTx/>
              <a:buSzTx/>
              <a:buFontTx/>
              <a:buAutoNum type="arabicPeriod"/>
            </a:pPr>
            <a:r>
              <a:rPr lang="en-IN" sz="900" b="1" kern="0" dirty="0">
                <a:solidFill>
                  <a:schemeClr val="tx1"/>
                </a:solidFill>
                <a:latin typeface="Times New Roman" pitchFamily="18" charset="0"/>
                <a:cs typeface="Times New Roman" pitchFamily="18" charset="0"/>
              </a:rPr>
              <a:t>Principal Polytechnic</a:t>
            </a:r>
          </a:p>
          <a:p>
            <a:pPr marL="228600" indent="-228600" defTabSz="914400">
              <a:spcBef>
                <a:spcPts val="0"/>
              </a:spcBef>
              <a:buClrTx/>
              <a:buSzTx/>
              <a:buFontTx/>
              <a:buAutoNum type="arabicPeriod"/>
            </a:pPr>
            <a:r>
              <a:rPr lang="en-IN" sz="900" b="1" kern="0" dirty="0">
                <a:solidFill>
                  <a:schemeClr val="tx1"/>
                </a:solidFill>
                <a:latin typeface="Times New Roman" pitchFamily="18" charset="0"/>
                <a:cs typeface="Times New Roman" pitchFamily="18" charset="0"/>
              </a:rPr>
              <a:t>Principal Nursing</a:t>
            </a:r>
          </a:p>
          <a:p>
            <a:pPr marL="228600" indent="-228600" defTabSz="914400">
              <a:spcBef>
                <a:spcPts val="0"/>
              </a:spcBef>
              <a:buClrTx/>
              <a:buSzTx/>
              <a:buFontTx/>
              <a:buAutoNum type="arabicPeriod"/>
            </a:pPr>
            <a:r>
              <a:rPr lang="en-IN" sz="900" b="1" kern="0" dirty="0">
                <a:solidFill>
                  <a:schemeClr val="tx1"/>
                </a:solidFill>
                <a:latin typeface="Times New Roman" pitchFamily="18" charset="0"/>
                <a:cs typeface="Times New Roman" pitchFamily="18" charset="0"/>
              </a:rPr>
              <a:t>Principal Pharmacy</a:t>
            </a:r>
          </a:p>
          <a:p>
            <a:pPr marL="228600" indent="-228600" defTabSz="914400">
              <a:spcBef>
                <a:spcPts val="0"/>
              </a:spcBef>
              <a:buClrTx/>
              <a:buSzTx/>
              <a:buFontTx/>
              <a:buAutoNum type="arabicPeriod"/>
            </a:pPr>
            <a:r>
              <a:rPr lang="en-IN" sz="900" b="1" kern="0" dirty="0">
                <a:solidFill>
                  <a:schemeClr val="tx1"/>
                </a:solidFill>
                <a:latin typeface="Times New Roman" pitchFamily="18" charset="0"/>
                <a:cs typeface="Times New Roman" pitchFamily="18" charset="0"/>
              </a:rPr>
              <a:t>Principal Engineering</a:t>
            </a:r>
          </a:p>
        </p:txBody>
      </p:sp>
      <p:cxnSp>
        <p:nvCxnSpPr>
          <p:cNvPr id="137" name="Straight Arrow Connector 136"/>
          <p:cNvCxnSpPr/>
          <p:nvPr/>
        </p:nvCxnSpPr>
        <p:spPr>
          <a:xfrm>
            <a:off x="1732685" y="4726384"/>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1727786" y="4350962"/>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0" name="Content Placeholder 41"/>
          <p:cNvSpPr txBox="1">
            <a:spLocks/>
          </p:cNvSpPr>
          <p:nvPr/>
        </p:nvSpPr>
        <p:spPr>
          <a:xfrm>
            <a:off x="2383968" y="5377118"/>
            <a:ext cx="1834251" cy="1076800"/>
          </a:xfrm>
          <a:prstGeom prst="rect">
            <a:avLst/>
          </a:prstGeom>
          <a:noFill/>
          <a:ln w="12700" cap="flat" cmpd="sng" algn="ctr">
            <a:noFill/>
            <a:prstDash val="solid"/>
          </a:ln>
          <a:effectLst/>
        </p:spPr>
        <p:txBody>
          <a:bodyPr vert="horz" lIns="91440" tIns="45720" rIns="91440" bIns="45720" rtlCol="0" anchor="ctr">
            <a:no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marL="228600" indent="-228600" defTabSz="914400">
              <a:spcBef>
                <a:spcPts val="0"/>
              </a:spcBef>
              <a:buClrTx/>
              <a:buSzTx/>
              <a:buFontTx/>
              <a:buAutoNum type="arabicPeriod" startAt="8"/>
            </a:pPr>
            <a:r>
              <a:rPr lang="en-IN" sz="900" b="1" kern="0" dirty="0">
                <a:solidFill>
                  <a:schemeClr val="tx1"/>
                </a:solidFill>
                <a:latin typeface="Times New Roman" pitchFamily="18" charset="0"/>
                <a:cs typeface="Times New Roman" pitchFamily="18" charset="0"/>
              </a:rPr>
              <a:t>Principal TMIMT</a:t>
            </a:r>
          </a:p>
          <a:p>
            <a:pPr marL="228600" indent="-228600" defTabSz="914400">
              <a:spcBef>
                <a:spcPts val="0"/>
              </a:spcBef>
              <a:buClrTx/>
              <a:buSzTx/>
              <a:buFontTx/>
              <a:buAutoNum type="arabicPeriod" startAt="8"/>
            </a:pPr>
            <a:r>
              <a:rPr lang="en-IN" sz="900" b="1" kern="0" dirty="0">
                <a:solidFill>
                  <a:schemeClr val="tx1"/>
                </a:solidFill>
                <a:latin typeface="Times New Roman" pitchFamily="18" charset="0"/>
                <a:cs typeface="Times New Roman" pitchFamily="18" charset="0"/>
              </a:rPr>
              <a:t>Principal Education &amp; Physical Education </a:t>
            </a:r>
          </a:p>
          <a:p>
            <a:pPr marL="228600" indent="-228600" defTabSz="914400">
              <a:spcBef>
                <a:spcPts val="0"/>
              </a:spcBef>
              <a:buClrTx/>
              <a:buSzTx/>
              <a:buFontTx/>
              <a:buAutoNum type="arabicPeriod" startAt="8"/>
            </a:pPr>
            <a:r>
              <a:rPr lang="en-IN" sz="900" b="1" kern="0" dirty="0">
                <a:solidFill>
                  <a:schemeClr val="tx1"/>
                </a:solidFill>
                <a:latin typeface="Times New Roman" pitchFamily="18" charset="0"/>
                <a:cs typeface="Times New Roman" pitchFamily="18" charset="0"/>
              </a:rPr>
              <a:t>Principal Paramedical</a:t>
            </a:r>
          </a:p>
          <a:p>
            <a:pPr marL="228600" indent="-228600" defTabSz="914400">
              <a:spcBef>
                <a:spcPts val="0"/>
              </a:spcBef>
              <a:buClrTx/>
              <a:buSzTx/>
              <a:buFontTx/>
              <a:buAutoNum type="arabicPeriod" startAt="8"/>
            </a:pPr>
            <a:r>
              <a:rPr lang="en-IN" sz="900" b="1" kern="0" dirty="0">
                <a:solidFill>
                  <a:schemeClr val="tx1"/>
                </a:solidFill>
                <a:latin typeface="Times New Roman" pitchFamily="18" charset="0"/>
                <a:cs typeface="Times New Roman" pitchFamily="18" charset="0"/>
              </a:rPr>
              <a:t>Principal Agriculture </a:t>
            </a:r>
          </a:p>
          <a:p>
            <a:pPr marL="228600" indent="-228600" defTabSz="914400">
              <a:spcBef>
                <a:spcPts val="0"/>
              </a:spcBef>
              <a:buClrTx/>
              <a:buSzTx/>
              <a:buFontTx/>
              <a:buAutoNum type="arabicPeriod" startAt="8"/>
            </a:pPr>
            <a:r>
              <a:rPr lang="en-IN" sz="900" b="1" kern="0" dirty="0">
                <a:solidFill>
                  <a:schemeClr val="tx1"/>
                </a:solidFill>
                <a:latin typeface="Times New Roman" pitchFamily="18" charset="0"/>
                <a:cs typeface="Times New Roman" pitchFamily="18" charset="0"/>
              </a:rPr>
              <a:t>Principal Physiotherapy</a:t>
            </a:r>
          </a:p>
          <a:p>
            <a:pPr marL="228600" indent="-228600" defTabSz="914400">
              <a:spcBef>
                <a:spcPts val="0"/>
              </a:spcBef>
              <a:buClrTx/>
              <a:buSzTx/>
              <a:buFontTx/>
              <a:buAutoNum type="arabicPeriod" startAt="8"/>
            </a:pPr>
            <a:r>
              <a:rPr lang="en-IN" sz="900" b="1" kern="0" dirty="0">
                <a:solidFill>
                  <a:schemeClr val="tx1"/>
                </a:solidFill>
                <a:latin typeface="Times New Roman" pitchFamily="18" charset="0"/>
                <a:cs typeface="Times New Roman" pitchFamily="18" charset="0"/>
              </a:rPr>
              <a:t>Principal Fine Arts </a:t>
            </a:r>
          </a:p>
          <a:p>
            <a:pPr defTabSz="914400">
              <a:spcBef>
                <a:spcPts val="0"/>
              </a:spcBef>
              <a:buClrTx/>
              <a:buSzTx/>
              <a:buFontTx/>
              <a:buNone/>
            </a:pPr>
            <a:endParaRPr lang="en-IN" sz="900" b="1" kern="0" dirty="0">
              <a:solidFill>
                <a:schemeClr val="tx1"/>
              </a:solidFill>
              <a:latin typeface="Times New Roman" pitchFamily="18" charset="0"/>
              <a:cs typeface="Times New Roman" pitchFamily="18" charset="0"/>
            </a:endParaRPr>
          </a:p>
        </p:txBody>
      </p:sp>
      <p:sp>
        <p:nvSpPr>
          <p:cNvPr id="9" name="Left Brace 8"/>
          <p:cNvSpPr/>
          <p:nvPr/>
        </p:nvSpPr>
        <p:spPr>
          <a:xfrm rot="5400000">
            <a:off x="2261107" y="3676745"/>
            <a:ext cx="148723" cy="3155767"/>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p:cNvCxnSpPr/>
          <p:nvPr/>
        </p:nvCxnSpPr>
        <p:spPr>
          <a:xfrm>
            <a:off x="3909789" y="5324902"/>
            <a:ext cx="0" cy="1282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757585" y="5310942"/>
            <a:ext cx="0" cy="1282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57586" y="6596456"/>
            <a:ext cx="723894"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H="1">
            <a:off x="3217416" y="6607089"/>
            <a:ext cx="69031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3493049" y="4335068"/>
            <a:ext cx="5103732" cy="102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9" name="Content Placeholder 41"/>
          <p:cNvSpPr txBox="1">
            <a:spLocks/>
          </p:cNvSpPr>
          <p:nvPr/>
        </p:nvSpPr>
        <p:spPr>
          <a:xfrm>
            <a:off x="3018162" y="4537328"/>
            <a:ext cx="1059694" cy="266914"/>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r>
              <a:rPr lang="en-IN" dirty="0"/>
              <a:t>Director (Administration)</a:t>
            </a:r>
          </a:p>
        </p:txBody>
      </p:sp>
      <p:cxnSp>
        <p:nvCxnSpPr>
          <p:cNvPr id="180" name="Straight Arrow Connector 179"/>
          <p:cNvCxnSpPr/>
          <p:nvPr/>
        </p:nvCxnSpPr>
        <p:spPr>
          <a:xfrm>
            <a:off x="3485333" y="4341866"/>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1" name="Content Placeholder 41"/>
          <p:cNvSpPr txBox="1">
            <a:spLocks/>
          </p:cNvSpPr>
          <p:nvPr/>
        </p:nvSpPr>
        <p:spPr>
          <a:xfrm>
            <a:off x="4145281" y="5236401"/>
            <a:ext cx="1542042" cy="657439"/>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pPr algn="l"/>
            <a:r>
              <a:rPr lang="en-IN" dirty="0"/>
              <a:t>Director ( International Affairs) </a:t>
            </a:r>
          </a:p>
        </p:txBody>
      </p:sp>
      <p:cxnSp>
        <p:nvCxnSpPr>
          <p:cNvPr id="182" name="Straight Arrow Connector 181"/>
          <p:cNvCxnSpPr/>
          <p:nvPr/>
        </p:nvCxnSpPr>
        <p:spPr>
          <a:xfrm>
            <a:off x="4214118" y="4360490"/>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a:off x="4998795" y="4360490"/>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4" name="Content Placeholder 41"/>
          <p:cNvSpPr txBox="1">
            <a:spLocks/>
          </p:cNvSpPr>
          <p:nvPr/>
        </p:nvSpPr>
        <p:spPr>
          <a:xfrm>
            <a:off x="4621137" y="4552653"/>
            <a:ext cx="1010966" cy="266914"/>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r>
              <a:rPr lang="en-IN" dirty="0"/>
              <a:t>Director (Corp. Affairs)</a:t>
            </a:r>
          </a:p>
        </p:txBody>
      </p:sp>
      <p:sp>
        <p:nvSpPr>
          <p:cNvPr id="185" name="Content Placeholder 41"/>
          <p:cNvSpPr txBox="1">
            <a:spLocks/>
          </p:cNvSpPr>
          <p:nvPr/>
        </p:nvSpPr>
        <p:spPr>
          <a:xfrm>
            <a:off x="3742757" y="4552375"/>
            <a:ext cx="1157629" cy="266914"/>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r>
              <a:rPr lang="en-IN" dirty="0"/>
              <a:t>Director (Admission) </a:t>
            </a:r>
          </a:p>
        </p:txBody>
      </p:sp>
      <p:cxnSp>
        <p:nvCxnSpPr>
          <p:cNvPr id="186" name="Straight Arrow Connector 185"/>
          <p:cNvCxnSpPr/>
          <p:nvPr/>
        </p:nvCxnSpPr>
        <p:spPr>
          <a:xfrm>
            <a:off x="5871090" y="4350962"/>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7" name="Content Placeholder 41"/>
          <p:cNvSpPr txBox="1">
            <a:spLocks/>
          </p:cNvSpPr>
          <p:nvPr/>
        </p:nvSpPr>
        <p:spPr>
          <a:xfrm>
            <a:off x="5402440" y="4542838"/>
            <a:ext cx="1059694" cy="266914"/>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r>
              <a:rPr lang="en-IN" dirty="0"/>
              <a:t>Director (Hospital </a:t>
            </a:r>
            <a:r>
              <a:rPr lang="en-IN" dirty="0" err="1"/>
              <a:t>Admi</a:t>
            </a:r>
            <a:r>
              <a:rPr lang="en-IN" dirty="0"/>
              <a:t>.)</a:t>
            </a:r>
          </a:p>
        </p:txBody>
      </p:sp>
      <p:cxnSp>
        <p:nvCxnSpPr>
          <p:cNvPr id="188" name="Straight Arrow Connector 187"/>
          <p:cNvCxnSpPr/>
          <p:nvPr/>
        </p:nvCxnSpPr>
        <p:spPr>
          <a:xfrm>
            <a:off x="6845961" y="4368875"/>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9" name="Content Placeholder 41"/>
          <p:cNvSpPr txBox="1">
            <a:spLocks/>
          </p:cNvSpPr>
          <p:nvPr/>
        </p:nvSpPr>
        <p:spPr>
          <a:xfrm>
            <a:off x="6277639" y="4550366"/>
            <a:ext cx="1191575" cy="266914"/>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r>
              <a:rPr lang="en-IN" dirty="0"/>
              <a:t>Director (Student Welfare)</a:t>
            </a:r>
          </a:p>
        </p:txBody>
      </p:sp>
      <p:sp>
        <p:nvSpPr>
          <p:cNvPr id="190" name="Content Placeholder 41"/>
          <p:cNvSpPr txBox="1">
            <a:spLocks/>
          </p:cNvSpPr>
          <p:nvPr/>
        </p:nvSpPr>
        <p:spPr>
          <a:xfrm>
            <a:off x="6767863" y="5395396"/>
            <a:ext cx="1206907" cy="266914"/>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r>
              <a:rPr lang="en-IN" dirty="0"/>
              <a:t>Dy. Director (Security)</a:t>
            </a:r>
          </a:p>
        </p:txBody>
      </p:sp>
      <p:cxnSp>
        <p:nvCxnSpPr>
          <p:cNvPr id="191" name="Straight Arrow Connector 190"/>
          <p:cNvCxnSpPr/>
          <p:nvPr/>
        </p:nvCxnSpPr>
        <p:spPr>
          <a:xfrm>
            <a:off x="7880863" y="4341277"/>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a:off x="8596781" y="4345578"/>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4201285" y="4827503"/>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4" name="Content Placeholder 41"/>
          <p:cNvSpPr txBox="1">
            <a:spLocks/>
          </p:cNvSpPr>
          <p:nvPr/>
        </p:nvSpPr>
        <p:spPr>
          <a:xfrm>
            <a:off x="3714725" y="5010643"/>
            <a:ext cx="1157629" cy="266914"/>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r>
              <a:rPr lang="en-IN" dirty="0"/>
              <a:t>Dy. Director (Admission) </a:t>
            </a:r>
          </a:p>
        </p:txBody>
      </p:sp>
      <p:sp>
        <p:nvSpPr>
          <p:cNvPr id="195" name="Content Placeholder 41"/>
          <p:cNvSpPr txBox="1">
            <a:spLocks/>
          </p:cNvSpPr>
          <p:nvPr/>
        </p:nvSpPr>
        <p:spPr>
          <a:xfrm>
            <a:off x="7592890" y="5111705"/>
            <a:ext cx="1157629" cy="266914"/>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r>
              <a:rPr lang="en-IN" dirty="0"/>
              <a:t>Dy. Director (Account) </a:t>
            </a:r>
          </a:p>
        </p:txBody>
      </p:sp>
      <p:cxnSp>
        <p:nvCxnSpPr>
          <p:cNvPr id="196" name="Straight Arrow Connector 195"/>
          <p:cNvCxnSpPr>
            <a:cxnSpLocks/>
          </p:cNvCxnSpPr>
          <p:nvPr/>
        </p:nvCxnSpPr>
        <p:spPr>
          <a:xfrm>
            <a:off x="8266112" y="4694575"/>
            <a:ext cx="0" cy="19690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6392178" y="4344089"/>
            <a:ext cx="1" cy="103972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7" name="Content Placeholder 41"/>
          <p:cNvSpPr txBox="1">
            <a:spLocks/>
          </p:cNvSpPr>
          <p:nvPr/>
        </p:nvSpPr>
        <p:spPr>
          <a:xfrm>
            <a:off x="8114249" y="4459810"/>
            <a:ext cx="1059694" cy="266914"/>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r>
              <a:rPr lang="en-IN" dirty="0"/>
              <a:t>COE </a:t>
            </a:r>
          </a:p>
        </p:txBody>
      </p:sp>
      <p:cxnSp>
        <p:nvCxnSpPr>
          <p:cNvPr id="198" name="Straight Arrow Connector 197"/>
          <p:cNvCxnSpPr/>
          <p:nvPr/>
        </p:nvCxnSpPr>
        <p:spPr>
          <a:xfrm>
            <a:off x="8617354" y="4711956"/>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9" name="Content Placeholder 41"/>
          <p:cNvSpPr txBox="1">
            <a:spLocks/>
          </p:cNvSpPr>
          <p:nvPr/>
        </p:nvSpPr>
        <p:spPr>
          <a:xfrm>
            <a:off x="8083268" y="4855920"/>
            <a:ext cx="1059694" cy="266914"/>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r>
              <a:rPr lang="en-IN" dirty="0"/>
              <a:t>JCE</a:t>
            </a:r>
          </a:p>
        </p:txBody>
      </p:sp>
      <p:cxnSp>
        <p:nvCxnSpPr>
          <p:cNvPr id="200" name="Straight Arrow Connector 199"/>
          <p:cNvCxnSpPr/>
          <p:nvPr/>
        </p:nvCxnSpPr>
        <p:spPr>
          <a:xfrm flipH="1">
            <a:off x="7362247" y="4348029"/>
            <a:ext cx="1" cy="103972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H="1">
            <a:off x="4678436" y="4340292"/>
            <a:ext cx="1" cy="103972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4" name="Content Placeholder 41"/>
          <p:cNvSpPr txBox="1">
            <a:spLocks/>
          </p:cNvSpPr>
          <p:nvPr/>
        </p:nvSpPr>
        <p:spPr>
          <a:xfrm>
            <a:off x="5877845" y="5349551"/>
            <a:ext cx="1059694" cy="266914"/>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r>
              <a:rPr lang="en-IN" dirty="0"/>
              <a:t>Chief Proctor </a:t>
            </a:r>
          </a:p>
        </p:txBody>
      </p:sp>
      <p:cxnSp>
        <p:nvCxnSpPr>
          <p:cNvPr id="74" name="Straight Connector 73"/>
          <p:cNvCxnSpPr/>
          <p:nvPr/>
        </p:nvCxnSpPr>
        <p:spPr>
          <a:xfrm flipV="1">
            <a:off x="9531122" y="4368875"/>
            <a:ext cx="2207223" cy="113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a:off x="9514730" y="4390980"/>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6" name="Content Placeholder 41"/>
          <p:cNvSpPr txBox="1">
            <a:spLocks/>
          </p:cNvSpPr>
          <p:nvPr/>
        </p:nvSpPr>
        <p:spPr>
          <a:xfrm>
            <a:off x="9167881" y="4505991"/>
            <a:ext cx="1059694" cy="266914"/>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r>
              <a:rPr lang="en-IN" dirty="0"/>
              <a:t>Director CTLD</a:t>
            </a:r>
          </a:p>
        </p:txBody>
      </p:sp>
      <p:cxnSp>
        <p:nvCxnSpPr>
          <p:cNvPr id="209" name="Straight Arrow Connector 208"/>
          <p:cNvCxnSpPr/>
          <p:nvPr/>
        </p:nvCxnSpPr>
        <p:spPr>
          <a:xfrm>
            <a:off x="10406231" y="4374608"/>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0" name="Content Placeholder 41"/>
          <p:cNvSpPr txBox="1">
            <a:spLocks/>
          </p:cNvSpPr>
          <p:nvPr/>
        </p:nvSpPr>
        <p:spPr>
          <a:xfrm>
            <a:off x="9936981" y="4509195"/>
            <a:ext cx="1059694" cy="266914"/>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r>
              <a:rPr lang="en-IN" dirty="0"/>
              <a:t>Librarian</a:t>
            </a:r>
          </a:p>
        </p:txBody>
      </p:sp>
      <p:cxnSp>
        <p:nvCxnSpPr>
          <p:cNvPr id="211" name="Straight Arrow Connector 210"/>
          <p:cNvCxnSpPr/>
          <p:nvPr/>
        </p:nvCxnSpPr>
        <p:spPr>
          <a:xfrm>
            <a:off x="10420406" y="4729035"/>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2" name="Content Placeholder 41"/>
          <p:cNvSpPr txBox="1">
            <a:spLocks/>
          </p:cNvSpPr>
          <p:nvPr/>
        </p:nvSpPr>
        <p:spPr>
          <a:xfrm>
            <a:off x="9852741" y="4920611"/>
            <a:ext cx="1206907" cy="266914"/>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r>
              <a:rPr lang="en-IN" dirty="0"/>
              <a:t>Dy. Librarian</a:t>
            </a:r>
          </a:p>
        </p:txBody>
      </p:sp>
      <p:cxnSp>
        <p:nvCxnSpPr>
          <p:cNvPr id="213" name="Straight Arrow Connector 212"/>
          <p:cNvCxnSpPr/>
          <p:nvPr/>
        </p:nvCxnSpPr>
        <p:spPr>
          <a:xfrm>
            <a:off x="10994570" y="4388780"/>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4" name="Content Placeholder 41"/>
          <p:cNvSpPr txBox="1">
            <a:spLocks/>
          </p:cNvSpPr>
          <p:nvPr/>
        </p:nvSpPr>
        <p:spPr>
          <a:xfrm>
            <a:off x="10476636" y="4567610"/>
            <a:ext cx="1059694" cy="266914"/>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r>
              <a:rPr lang="en-IN" dirty="0"/>
              <a:t>IQAC </a:t>
            </a:r>
          </a:p>
          <a:p>
            <a:r>
              <a:rPr lang="en-IN" dirty="0"/>
              <a:t>Coordinator </a:t>
            </a:r>
          </a:p>
        </p:txBody>
      </p:sp>
      <p:cxnSp>
        <p:nvCxnSpPr>
          <p:cNvPr id="215" name="Straight Arrow Connector 214"/>
          <p:cNvCxnSpPr/>
          <p:nvPr/>
        </p:nvCxnSpPr>
        <p:spPr>
          <a:xfrm>
            <a:off x="11738345" y="4371123"/>
            <a:ext cx="0" cy="1651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6" name="Content Placeholder 41"/>
          <p:cNvSpPr txBox="1">
            <a:spLocks/>
          </p:cNvSpPr>
          <p:nvPr/>
        </p:nvSpPr>
        <p:spPr>
          <a:xfrm>
            <a:off x="11274121" y="4760585"/>
            <a:ext cx="1004595" cy="1976847"/>
          </a:xfrm>
          <a:prstGeom prst="rect">
            <a:avLst/>
          </a:prstGeom>
          <a:noFill/>
          <a:ln w="12700" cap="flat" cmpd="sng" algn="ctr">
            <a:noFill/>
            <a:prstDash val="solid"/>
          </a:ln>
          <a:effectLst/>
        </p:spPr>
        <p:txBody>
          <a:bodyPr vert="horz" lIns="91440" tIns="45720" rIns="91440" bIns="45720" rtlCol="0" anchor="ctr">
            <a:noAutofit/>
          </a:bodyPr>
          <a:lstStyle>
            <a:defPPr>
              <a:defRPr lang="en-US"/>
            </a:defPPr>
            <a:lvl1pPr indent="0" algn="ctr">
              <a:spcBef>
                <a:spcPts val="0"/>
              </a:spcBef>
              <a:spcAft>
                <a:spcPts val="0"/>
              </a:spcAft>
              <a:buClrTx/>
              <a:buSzTx/>
              <a:buFontTx/>
              <a:buNone/>
              <a:defRPr sz="900" b="1" i="0" kern="0">
                <a:latin typeface="Times New Roman" pitchFamily="18" charset="0"/>
                <a:cs typeface="Times New Roman" pitchFamily="18" charset="0"/>
              </a:defRPr>
            </a:lvl1pPr>
            <a:lvl2pPr indent="0" defTabSz="457200">
              <a:spcBef>
                <a:spcPts val="1000"/>
              </a:spcBef>
              <a:spcAft>
                <a:spcPts val="0"/>
              </a:spcAft>
              <a:buClr>
                <a:schemeClr val="accent1"/>
              </a:buClr>
              <a:buSzPct val="80000"/>
              <a:buFont typeface="Wingdings 3" charset="2"/>
              <a:buChar char=""/>
              <a:defRPr sz="1100" b="0" i="0">
                <a:solidFill>
                  <a:schemeClr val="lt1"/>
                </a:solidFill>
              </a:defRPr>
            </a:lvl2pPr>
            <a:lvl3pPr indent="0" defTabSz="457200">
              <a:spcBef>
                <a:spcPts val="1000"/>
              </a:spcBef>
              <a:spcAft>
                <a:spcPts val="0"/>
              </a:spcAft>
              <a:buClr>
                <a:schemeClr val="accent1"/>
              </a:buClr>
              <a:buSzPct val="80000"/>
              <a:buFont typeface="Wingdings 3" charset="2"/>
              <a:buChar char=""/>
              <a:defRPr sz="1100" b="0" i="0">
                <a:solidFill>
                  <a:schemeClr val="lt1"/>
                </a:solidFill>
              </a:defRPr>
            </a:lvl3pPr>
            <a:lvl4pPr indent="0" defTabSz="457200">
              <a:spcBef>
                <a:spcPts val="1000"/>
              </a:spcBef>
              <a:spcAft>
                <a:spcPts val="0"/>
              </a:spcAft>
              <a:buClr>
                <a:schemeClr val="accent1"/>
              </a:buClr>
              <a:buSzPct val="80000"/>
              <a:buFont typeface="Wingdings 3" charset="2"/>
              <a:buChar char=""/>
              <a:defRPr sz="1100" b="0" i="0">
                <a:solidFill>
                  <a:schemeClr val="lt1"/>
                </a:solidFill>
              </a:defRPr>
            </a:lvl4pPr>
            <a:lvl5pPr indent="0" defTabSz="457200">
              <a:spcBef>
                <a:spcPts val="1000"/>
              </a:spcBef>
              <a:spcAft>
                <a:spcPts val="0"/>
              </a:spcAft>
              <a:buClr>
                <a:schemeClr val="accent1"/>
              </a:buClr>
              <a:buSzPct val="80000"/>
              <a:buFont typeface="Wingdings 3" charset="2"/>
              <a:buChar char=""/>
              <a:defRPr sz="1100" b="0" i="0">
                <a:solidFill>
                  <a:schemeClr val="lt1"/>
                </a:solidFill>
              </a:defRPr>
            </a:lvl5pPr>
            <a:lvl6pPr indent="0" defTabSz="457200">
              <a:spcBef>
                <a:spcPts val="1000"/>
              </a:spcBef>
              <a:spcAft>
                <a:spcPts val="0"/>
              </a:spcAft>
              <a:buClr>
                <a:schemeClr val="accent1"/>
              </a:buClr>
              <a:buSzPct val="80000"/>
              <a:buFont typeface="Wingdings 3" charset="2"/>
              <a:buChar char=""/>
              <a:defRPr sz="1100" b="0" i="0">
                <a:solidFill>
                  <a:schemeClr val="lt1"/>
                </a:solidFill>
              </a:defRPr>
            </a:lvl6pPr>
            <a:lvl7pPr indent="0" defTabSz="457200">
              <a:spcBef>
                <a:spcPts val="1000"/>
              </a:spcBef>
              <a:spcAft>
                <a:spcPts val="0"/>
              </a:spcAft>
              <a:buClr>
                <a:schemeClr val="accent1"/>
              </a:buClr>
              <a:buSzPct val="80000"/>
              <a:buFont typeface="Wingdings 3" charset="2"/>
              <a:buChar char=""/>
              <a:defRPr sz="1100" b="0" i="0">
                <a:solidFill>
                  <a:schemeClr val="lt1"/>
                </a:solidFill>
              </a:defRPr>
            </a:lvl7pPr>
            <a:lvl8pPr indent="0" defTabSz="457200">
              <a:spcBef>
                <a:spcPts val="1000"/>
              </a:spcBef>
              <a:spcAft>
                <a:spcPts val="0"/>
              </a:spcAft>
              <a:buClr>
                <a:schemeClr val="accent1"/>
              </a:buClr>
              <a:buSzPct val="80000"/>
              <a:buFont typeface="Wingdings 3" charset="2"/>
              <a:buChar char=""/>
              <a:defRPr sz="1100" b="0" i="0">
                <a:solidFill>
                  <a:schemeClr val="lt1"/>
                </a:solidFill>
              </a:defRPr>
            </a:lvl8pPr>
            <a:lvl9pPr indent="0" defTabSz="457200">
              <a:spcBef>
                <a:spcPts val="1000"/>
              </a:spcBef>
              <a:spcAft>
                <a:spcPts val="0"/>
              </a:spcAft>
              <a:buClr>
                <a:schemeClr val="accent1"/>
              </a:buClr>
              <a:buSzPct val="80000"/>
              <a:buFont typeface="Wingdings 3" charset="2"/>
              <a:buChar char=""/>
              <a:defRPr sz="1100" b="0" i="0">
                <a:solidFill>
                  <a:schemeClr val="lt1"/>
                </a:solidFill>
              </a:defRPr>
            </a:lvl9pPr>
          </a:lstStyle>
          <a:p>
            <a:pPr marL="171450" indent="-171450" algn="l">
              <a:buFont typeface="Arial" panose="020B0604020202020204" pitchFamily="34" charset="0"/>
              <a:buChar char="•"/>
            </a:pPr>
            <a:r>
              <a:rPr lang="en-IN" dirty="0"/>
              <a:t>IT Cell  Head</a:t>
            </a:r>
          </a:p>
          <a:p>
            <a:pPr marL="171450" indent="-171450" algn="l">
              <a:buFont typeface="Arial" panose="020B0604020202020204" pitchFamily="34" charset="0"/>
              <a:buChar char="•"/>
            </a:pPr>
            <a:r>
              <a:rPr lang="en-IN" dirty="0"/>
              <a:t>Hostel Warden</a:t>
            </a:r>
          </a:p>
          <a:p>
            <a:pPr marL="171450" indent="-171450" algn="l">
              <a:buFont typeface="Arial" panose="020B0604020202020204" pitchFamily="34" charset="0"/>
              <a:buChar char="•"/>
            </a:pPr>
            <a:r>
              <a:rPr lang="en-IN" dirty="0"/>
              <a:t>Civil  Engineering</a:t>
            </a:r>
          </a:p>
          <a:p>
            <a:pPr marL="171450" indent="-171450" algn="l">
              <a:buFont typeface="Arial" panose="020B0604020202020204" pitchFamily="34" charset="0"/>
              <a:buChar char="•"/>
            </a:pPr>
            <a:r>
              <a:rPr lang="en-IN" dirty="0"/>
              <a:t>Public Relation Manager</a:t>
            </a:r>
          </a:p>
          <a:p>
            <a:pPr marL="171450" indent="-171450" algn="l">
              <a:buFont typeface="Arial" panose="020B0604020202020204" pitchFamily="34" charset="0"/>
              <a:buChar char="•"/>
            </a:pPr>
            <a:r>
              <a:rPr lang="en-IN" dirty="0"/>
              <a:t>Transport Head</a:t>
            </a:r>
          </a:p>
          <a:p>
            <a:pPr marL="171450" indent="-171450" algn="l">
              <a:buFont typeface="Arial" panose="020B0604020202020204" pitchFamily="34" charset="0"/>
              <a:buChar char="•"/>
            </a:pPr>
            <a:r>
              <a:rPr lang="en-IN" dirty="0"/>
              <a:t>ERP Head </a:t>
            </a:r>
          </a:p>
          <a:p>
            <a:pPr marL="171450" indent="-171450" algn="l">
              <a:buFont typeface="Arial" panose="020B0604020202020204" pitchFamily="34" charset="0"/>
              <a:buChar char="•"/>
            </a:pPr>
            <a:r>
              <a:rPr lang="en-IN" dirty="0"/>
              <a:t>Digital Marketing Manager   </a:t>
            </a:r>
          </a:p>
          <a:p>
            <a:pPr marL="171450" indent="-171450">
              <a:buFont typeface="Arial" panose="020B0604020202020204" pitchFamily="34" charset="0"/>
              <a:buChar char="•"/>
            </a:pPr>
            <a:endParaRPr lang="en-IN" dirty="0"/>
          </a:p>
          <a:p>
            <a:pPr marL="171450" indent="-171450">
              <a:buFont typeface="Arial" panose="020B0604020202020204" pitchFamily="34" charset="0"/>
              <a:buChar char="•"/>
            </a:pPr>
            <a:endParaRPr lang="en-IN" dirty="0"/>
          </a:p>
        </p:txBody>
      </p:sp>
      <p:sp>
        <p:nvSpPr>
          <p:cNvPr id="217" name="Content Placeholder 41"/>
          <p:cNvSpPr txBox="1">
            <a:spLocks/>
          </p:cNvSpPr>
          <p:nvPr/>
        </p:nvSpPr>
        <p:spPr>
          <a:xfrm>
            <a:off x="0" y="5107432"/>
            <a:ext cx="623666" cy="403532"/>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900" b="1" kern="0" dirty="0">
                <a:solidFill>
                  <a:sysClr val="windowText" lastClr="000000"/>
                </a:solidFill>
                <a:latin typeface="Times New Roman" pitchFamily="18" charset="0"/>
                <a:cs typeface="Times New Roman" pitchFamily="18" charset="0"/>
              </a:rPr>
              <a:t>Faculty Board </a:t>
            </a:r>
          </a:p>
        </p:txBody>
      </p:sp>
      <p:cxnSp>
        <p:nvCxnSpPr>
          <p:cNvPr id="218" name="Straight Arrow Connector 217"/>
          <p:cNvCxnSpPr>
            <a:stCxn id="217" idx="2"/>
          </p:cNvCxnSpPr>
          <p:nvPr/>
        </p:nvCxnSpPr>
        <p:spPr>
          <a:xfrm rot="5400000">
            <a:off x="221362" y="5597947"/>
            <a:ext cx="177455" cy="348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9" name="Content Placeholder 41"/>
          <p:cNvSpPr txBox="1">
            <a:spLocks/>
          </p:cNvSpPr>
          <p:nvPr/>
        </p:nvSpPr>
        <p:spPr>
          <a:xfrm>
            <a:off x="0" y="5694454"/>
            <a:ext cx="623666" cy="403532"/>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900" b="1" kern="0" dirty="0">
                <a:solidFill>
                  <a:sysClr val="windowText" lastClr="000000"/>
                </a:solidFill>
                <a:latin typeface="Times New Roman" pitchFamily="18" charset="0"/>
                <a:cs typeface="Times New Roman" pitchFamily="18" charset="0"/>
              </a:rPr>
              <a:t>Board of Studies</a:t>
            </a:r>
          </a:p>
        </p:txBody>
      </p:sp>
      <p:sp>
        <p:nvSpPr>
          <p:cNvPr id="2" name="TextBox 1">
            <a:extLst>
              <a:ext uri="{FF2B5EF4-FFF2-40B4-BE49-F238E27FC236}">
                <a16:creationId xmlns:a16="http://schemas.microsoft.com/office/drawing/2014/main" xmlns="" id="{01A8C4CD-73A7-47AB-9231-15DE50E2B1BA}"/>
              </a:ext>
            </a:extLst>
          </p:cNvPr>
          <p:cNvSpPr txBox="1"/>
          <p:nvPr/>
        </p:nvSpPr>
        <p:spPr>
          <a:xfrm>
            <a:off x="2802731" y="0"/>
            <a:ext cx="5947787" cy="523220"/>
          </a:xfrm>
          <a:prstGeom prst="rect">
            <a:avLst/>
          </a:prstGeom>
          <a:noFill/>
        </p:spPr>
        <p:txBody>
          <a:bodyPr wrap="square" rtlCol="0">
            <a:spAutoFit/>
          </a:bodyPr>
          <a:lstStyle/>
          <a:p>
            <a:r>
              <a:rPr lang="en-US" sz="2800" b="1" dirty="0">
                <a:solidFill>
                  <a:srgbClr val="FFC000"/>
                </a:solidFill>
              </a:rPr>
              <a:t>  g.         ORGANOGRAM</a:t>
            </a:r>
            <a:endParaRPr lang="en-IN" sz="2800" b="1" dirty="0">
              <a:solidFill>
                <a:srgbClr val="FFC000"/>
              </a:solidFill>
            </a:endParaRPr>
          </a:p>
        </p:txBody>
      </p:sp>
      <p:cxnSp>
        <p:nvCxnSpPr>
          <p:cNvPr id="5" name="Straight Arrow Connector 4">
            <a:extLst>
              <a:ext uri="{FF2B5EF4-FFF2-40B4-BE49-F238E27FC236}">
                <a16:creationId xmlns:a16="http://schemas.microsoft.com/office/drawing/2014/main" xmlns="" id="{E9F1DF1B-485D-427B-9896-E3C7F9DECB73}"/>
              </a:ext>
            </a:extLst>
          </p:cNvPr>
          <p:cNvCxnSpPr/>
          <p:nvPr/>
        </p:nvCxnSpPr>
        <p:spPr>
          <a:xfrm>
            <a:off x="5496696" y="4453536"/>
            <a:ext cx="22287" cy="1359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DE4044C4-E5C7-4A36-B784-9C7FEE75029D}"/>
              </a:ext>
            </a:extLst>
          </p:cNvPr>
          <p:cNvSpPr txBox="1"/>
          <p:nvPr/>
        </p:nvSpPr>
        <p:spPr>
          <a:xfrm>
            <a:off x="5458595" y="5804547"/>
            <a:ext cx="1813317" cy="230832"/>
          </a:xfrm>
          <a:prstGeom prst="rect">
            <a:avLst/>
          </a:prstGeom>
          <a:noFill/>
        </p:spPr>
        <p:txBody>
          <a:bodyPr wrap="none" rtlCol="0">
            <a:spAutoFit/>
          </a:bodyPr>
          <a:lstStyle/>
          <a:p>
            <a:r>
              <a:rPr lang="en-US" sz="900" b="1" dirty="0">
                <a:latin typeface="Times New Roman" panose="02020603050405020304" pitchFamily="18" charset="0"/>
                <a:cs typeface="Times New Roman" panose="02020603050405020304" pitchFamily="18" charset="0"/>
              </a:rPr>
              <a:t>Director(</a:t>
            </a:r>
            <a:r>
              <a:rPr lang="en-US" sz="900" b="1" dirty="0" err="1">
                <a:latin typeface="Times New Roman" panose="02020603050405020304" pitchFamily="18" charset="0"/>
                <a:cs typeface="Times New Roman" panose="02020603050405020304" pitchFamily="18" charset="0"/>
              </a:rPr>
              <a:t>Hospi</a:t>
            </a:r>
            <a:r>
              <a:rPr lang="en-US" sz="900" b="1" dirty="0">
                <a:latin typeface="Times New Roman" panose="02020603050405020304" pitchFamily="18" charset="0"/>
                <a:cs typeface="Times New Roman" panose="02020603050405020304" pitchFamily="18" charset="0"/>
              </a:rPr>
              <a:t>. Planning &amp; Dev)</a:t>
            </a:r>
            <a:endParaRPr lang="en-IN" sz="900" b="1" dirty="0">
              <a:latin typeface="Times New Roman" panose="02020603050405020304" pitchFamily="18" charset="0"/>
              <a:cs typeface="Times New Roman" panose="02020603050405020304" pitchFamily="18" charset="0"/>
            </a:endParaRPr>
          </a:p>
        </p:txBody>
      </p:sp>
      <p:sp>
        <p:nvSpPr>
          <p:cNvPr id="99" name="Right Arrow 98"/>
          <p:cNvSpPr/>
          <p:nvPr/>
        </p:nvSpPr>
        <p:spPr>
          <a:xfrm rot="16200000" flipH="1">
            <a:off x="5402263" y="2211366"/>
            <a:ext cx="135812" cy="6578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2" name="Right Arrow 101"/>
          <p:cNvSpPr/>
          <p:nvPr/>
        </p:nvSpPr>
        <p:spPr>
          <a:xfrm rot="16200000" flipH="1">
            <a:off x="5295762" y="862437"/>
            <a:ext cx="135812" cy="6578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103"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
        <p:nvSpPr>
          <p:cNvPr id="119" name="Content Placeholder 41"/>
          <p:cNvSpPr txBox="1">
            <a:spLocks/>
          </p:cNvSpPr>
          <p:nvPr/>
        </p:nvSpPr>
        <p:spPr>
          <a:xfrm>
            <a:off x="0" y="6304054"/>
            <a:ext cx="623666" cy="403532"/>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900" b="1" kern="0" dirty="0">
                <a:solidFill>
                  <a:sysClr val="windowText" lastClr="000000"/>
                </a:solidFill>
                <a:latin typeface="Times New Roman" pitchFamily="18" charset="0"/>
                <a:cs typeface="Times New Roman" pitchFamily="18" charset="0"/>
              </a:rPr>
              <a:t>ARC</a:t>
            </a:r>
          </a:p>
        </p:txBody>
      </p:sp>
      <p:cxnSp>
        <p:nvCxnSpPr>
          <p:cNvPr id="120" name="Straight Arrow Connector 119"/>
          <p:cNvCxnSpPr/>
          <p:nvPr/>
        </p:nvCxnSpPr>
        <p:spPr>
          <a:xfrm rot="5400000">
            <a:off x="235539" y="6175650"/>
            <a:ext cx="177455" cy="348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2" name="Content Placeholder 41"/>
          <p:cNvSpPr txBox="1">
            <a:spLocks/>
          </p:cNvSpPr>
          <p:nvPr/>
        </p:nvSpPr>
        <p:spPr>
          <a:xfrm>
            <a:off x="4629333" y="1018124"/>
            <a:ext cx="1695451" cy="271960"/>
          </a:xfrm>
          <a:prstGeom prst="rect">
            <a:avLst/>
          </a:prstGeom>
          <a:solidFill>
            <a:sysClr val="window" lastClr="FFFFFF">
              <a:lumMod val="75000"/>
            </a:sysClr>
          </a:solidFill>
          <a:ln w="12700" cap="flat" cmpd="sng" algn="ctr">
            <a:solidFill>
              <a:schemeClr val="bg1"/>
            </a:solidFill>
            <a:prstDash val="solid"/>
          </a:ln>
          <a:effectLst/>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Char char=""/>
              <a:defRPr sz="1100" b="0" i="0" kern="1200">
                <a:solidFill>
                  <a:schemeClr val="lt1"/>
                </a:solidFill>
                <a:latin typeface="+mn-lt"/>
                <a:ea typeface="+mn-ea"/>
                <a:cs typeface="+mn-cs"/>
              </a:defRPr>
            </a:lvl9pPr>
          </a:lstStyle>
          <a:p>
            <a:pPr algn="ctr" defTabSz="914400">
              <a:spcBef>
                <a:spcPts val="0"/>
              </a:spcBef>
              <a:buClrTx/>
              <a:buSzTx/>
              <a:buFontTx/>
              <a:buNone/>
            </a:pPr>
            <a:r>
              <a:rPr lang="en-IN" sz="1000" b="1" kern="0" dirty="0">
                <a:solidFill>
                  <a:sysClr val="windowText" lastClr="000000"/>
                </a:solidFill>
                <a:latin typeface="Times New Roman" pitchFamily="18" charset="0"/>
                <a:cs typeface="Times New Roman" pitchFamily="18" charset="0"/>
              </a:rPr>
              <a:t>Governing Council</a:t>
            </a:r>
          </a:p>
        </p:txBody>
      </p:sp>
      <p:sp>
        <p:nvSpPr>
          <p:cNvPr id="123" name="Right Arrow 122"/>
          <p:cNvSpPr/>
          <p:nvPr/>
        </p:nvSpPr>
        <p:spPr>
          <a:xfrm rot="16200000" flipH="1">
            <a:off x="5352470" y="1333814"/>
            <a:ext cx="135812" cy="6578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Tree>
    <p:extLst>
      <p:ext uri="{BB962C8B-B14F-4D97-AF65-F5344CB8AC3E}">
        <p14:creationId xmlns:p14="http://schemas.microsoft.com/office/powerpoint/2010/main" xmlns="" val="102868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xmlns="" id="{00000000-0008-0000-0000-00004F000000}"/>
              </a:ext>
            </a:extLst>
          </p:cNvPr>
          <p:cNvCxnSpPr/>
          <p:nvPr/>
        </p:nvCxnSpPr>
        <p:spPr>
          <a:xfrm>
            <a:off x="17880710" y="12350372"/>
            <a:ext cx="673400"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xmlns="" id="{E0134706-1952-4F08-96CC-6101EE511BF3}"/>
              </a:ext>
            </a:extLst>
          </p:cNvPr>
          <p:cNvSpPr txBox="1"/>
          <p:nvPr/>
        </p:nvSpPr>
        <p:spPr>
          <a:xfrm>
            <a:off x="0" y="0"/>
            <a:ext cx="12326702" cy="7048083"/>
          </a:xfrm>
          <a:prstGeom prst="rect">
            <a:avLst/>
          </a:prstGeom>
          <a:noFill/>
        </p:spPr>
        <p:txBody>
          <a:bodyPr wrap="square">
            <a:spAutoFit/>
          </a:bodyPr>
          <a:lstStyle/>
          <a:p>
            <a:r>
              <a:rPr lang="en-US" sz="2800" b="1" i="0" dirty="0">
                <a:solidFill>
                  <a:srgbClr val="FFC000"/>
                </a:solidFill>
                <a:effectLst/>
                <a:latin typeface="Poppins"/>
              </a:rPr>
              <a:t>                                         h.  ABOUT THE CHANCELLOR    </a:t>
            </a:r>
          </a:p>
          <a:p>
            <a:endParaRPr lang="en-US" dirty="0">
              <a:latin typeface="Poppins"/>
            </a:endParaRPr>
          </a:p>
          <a:p>
            <a:endParaRPr lang="en-US" b="0" i="0" dirty="0">
              <a:effectLst/>
              <a:latin typeface="Poppins"/>
            </a:endParaRPr>
          </a:p>
          <a:p>
            <a:endParaRPr lang="en-US" b="0" i="0" dirty="0">
              <a:effectLst/>
              <a:latin typeface="Poppins"/>
            </a:endParaRPr>
          </a:p>
          <a:p>
            <a:endParaRPr lang="en-US" dirty="0">
              <a:latin typeface="Poppins"/>
            </a:endParaRPr>
          </a:p>
          <a:p>
            <a:endParaRPr lang="en-US" dirty="0">
              <a:latin typeface="Poppins"/>
            </a:endParaRPr>
          </a:p>
          <a:p>
            <a:endParaRPr lang="en-US" dirty="0">
              <a:latin typeface="Poppins"/>
            </a:endParaRPr>
          </a:p>
          <a:p>
            <a:endParaRPr lang="en-US" b="0" i="0" dirty="0">
              <a:effectLst/>
              <a:latin typeface="Poppins"/>
            </a:endParaRPr>
          </a:p>
          <a:p>
            <a:endParaRPr lang="en-US" dirty="0">
              <a:latin typeface="Poppins"/>
            </a:endParaRPr>
          </a:p>
          <a:p>
            <a:r>
              <a:rPr lang="en-US" sz="2400" b="1" i="0" dirty="0">
                <a:solidFill>
                  <a:srgbClr val="FFC000"/>
                </a:solidFill>
                <a:effectLst/>
                <a:latin typeface="Times New Roman" panose="02020603050405020304" pitchFamily="18" charset="0"/>
                <a:cs typeface="Times New Roman" panose="02020603050405020304" pitchFamily="18" charset="0"/>
              </a:rPr>
              <a:t>                                                    Hon’ble </a:t>
            </a:r>
            <a:r>
              <a:rPr lang="en-US" sz="2200" b="1" i="0" dirty="0">
                <a:solidFill>
                  <a:srgbClr val="FFC000"/>
                </a:solidFill>
                <a:effectLst/>
                <a:latin typeface="Times New Roman" panose="02020603050405020304" pitchFamily="18" charset="0"/>
                <a:cs typeface="Times New Roman" panose="02020603050405020304" pitchFamily="18" charset="0"/>
              </a:rPr>
              <a:t>Shri Suresh Jain</a:t>
            </a:r>
          </a:p>
          <a:p>
            <a:endParaRPr lang="en-US" sz="1600" b="0" i="0" dirty="0">
              <a:effectLst/>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US" sz="1600" b="1" i="0" dirty="0">
                <a:effectLst/>
                <a:latin typeface="Times New Roman" panose="02020603050405020304" pitchFamily="18" charset="0"/>
                <a:cs typeface="Times New Roman" panose="02020603050405020304" pitchFamily="18" charset="0"/>
              </a:rPr>
              <a:t>A true </a:t>
            </a:r>
            <a:r>
              <a:rPr lang="en-US" sz="1600" b="1" i="0" dirty="0" smtClean="0">
                <a:effectLst/>
                <a:latin typeface="Times New Roman" panose="02020603050405020304" pitchFamily="18" charset="0"/>
                <a:cs typeface="Times New Roman" panose="02020603050405020304" pitchFamily="18" charset="0"/>
              </a:rPr>
              <a:t>philanthropist, </a:t>
            </a:r>
            <a:r>
              <a:rPr lang="en-US" sz="1600" b="1" i="0" dirty="0">
                <a:effectLst/>
                <a:latin typeface="Times New Roman" panose="02020603050405020304" pitchFamily="18" charset="0"/>
                <a:cs typeface="Times New Roman" panose="02020603050405020304" pitchFamily="18" charset="0"/>
              </a:rPr>
              <a:t>multi-faceted educationist and industrialist</a:t>
            </a:r>
            <a:r>
              <a:rPr lang="en-US" sz="1600" b="1" dirty="0">
                <a:latin typeface="Times New Roman" panose="02020603050405020304" pitchFamily="18" charset="0"/>
                <a:cs typeface="Times New Roman" panose="02020603050405020304" pitchFamily="18" charset="0"/>
              </a:rPr>
              <a:t>.</a:t>
            </a:r>
            <a:endParaRPr lang="en-US" sz="1600" b="1" i="0" dirty="0">
              <a:effectLst/>
              <a:latin typeface="Times New Roman" panose="02020603050405020304" pitchFamily="18" charset="0"/>
              <a:cs typeface="Times New Roman" panose="02020603050405020304" pitchFamily="18" charset="0"/>
            </a:endParaRPr>
          </a:p>
          <a:p>
            <a:pPr marL="285750" indent="-285750">
              <a:buFont typeface="Wingdings" pitchFamily="2" charset="2"/>
              <a:buChar char="Ø"/>
            </a:pPr>
            <a:endParaRPr lang="en-US" sz="1600" b="1" i="0" dirty="0">
              <a:effectLst/>
              <a:latin typeface="Times New Roman" panose="02020603050405020304" pitchFamily="18" charset="0"/>
              <a:cs typeface="Times New Roman" panose="02020603050405020304" pitchFamily="18" charset="0"/>
            </a:endParaRPr>
          </a:p>
          <a:p>
            <a:pPr marL="285750" indent="-285750">
              <a:buFont typeface="Wingdings" pitchFamily="2" charset="2"/>
              <a:buChar char="Ø"/>
            </a:pPr>
            <a:endParaRPr lang="en-US" sz="1600" b="1"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US" sz="1600" b="1" dirty="0">
                <a:latin typeface="Times New Roman" panose="02020603050405020304" pitchFamily="18" charset="0"/>
                <a:cs typeface="Times New Roman" panose="02020603050405020304" pitchFamily="18" charset="0"/>
              </a:rPr>
              <a:t>Since the last 50 years, Shri Suresh Jain has been a prominent figure in the pan-India Jain community.</a:t>
            </a:r>
          </a:p>
          <a:p>
            <a:pPr marL="285750" indent="-285750">
              <a:buFont typeface="Wingdings" pitchFamily="2" charset="2"/>
              <a:buChar char="Ø"/>
            </a:pPr>
            <a:endParaRPr lang="en-US" sz="1600" b="1"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US" sz="1600" b="1" dirty="0">
                <a:latin typeface="Times New Roman" panose="02020603050405020304" pitchFamily="18" charset="0"/>
                <a:cs typeface="Times New Roman" panose="02020603050405020304" pitchFamily="18" charset="0"/>
              </a:rPr>
              <a:t>A chartered member of the Rotary Club since 1974 and played an instrumental role in the eradication of poliovirus in Uttar Pradesh.</a:t>
            </a:r>
          </a:p>
          <a:p>
            <a:pPr marL="285750" indent="-285750"/>
            <a:endParaRPr lang="en-US" sz="1600" b="1"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US" sz="1600" b="1" dirty="0">
                <a:latin typeface="Times New Roman" panose="02020603050405020304" pitchFamily="18" charset="0"/>
                <a:cs typeface="Times New Roman" panose="02020603050405020304" pitchFamily="18" charset="0"/>
              </a:rPr>
              <a:t>Established the Teerthanker Mahaveer Hospital in 2008 to render best-in-class medical services to the community at a very reasonable cost</a:t>
            </a:r>
            <a:r>
              <a:rPr lang="en-US" sz="1600" b="1" dirty="0"/>
              <a:t>.</a:t>
            </a:r>
          </a:p>
          <a:p>
            <a:pPr marL="285750" indent="-285750">
              <a:buFont typeface="Wingdings" pitchFamily="2" charset="2"/>
              <a:buChar char="Ø"/>
            </a:pPr>
            <a:r>
              <a:rPr lang="en-US" sz="1600" b="1" i="0" dirty="0">
                <a:effectLst/>
                <a:latin typeface="Poppins"/>
              </a:rPr>
              <a:t>Was felicitated with the </a:t>
            </a:r>
            <a:r>
              <a:rPr lang="en-US" sz="1600" b="1" i="0" dirty="0" err="1">
                <a:effectLst/>
                <a:latin typeface="Poppins"/>
              </a:rPr>
              <a:t>Bhagwan</a:t>
            </a:r>
            <a:r>
              <a:rPr lang="en-US" sz="1600" b="1" i="0" dirty="0">
                <a:effectLst/>
                <a:latin typeface="Poppins"/>
              </a:rPr>
              <a:t> </a:t>
            </a:r>
            <a:r>
              <a:rPr lang="en-US" sz="1600" b="1" i="0" dirty="0" err="1">
                <a:effectLst/>
                <a:latin typeface="Poppins"/>
              </a:rPr>
              <a:t>Rishabhadeva</a:t>
            </a:r>
            <a:r>
              <a:rPr lang="en-US" sz="1600" b="1" i="0" dirty="0">
                <a:effectLst/>
                <a:latin typeface="Poppins"/>
              </a:rPr>
              <a:t> International Award in 2018 by the then Chief Minister of Maharashtra Shri Devendra </a:t>
            </a:r>
            <a:r>
              <a:rPr lang="en-US" sz="1600" b="1" i="0" dirty="0" err="1">
                <a:effectLst/>
                <a:latin typeface="Poppins"/>
              </a:rPr>
              <a:t>Fadnavis</a:t>
            </a:r>
            <a:r>
              <a:rPr lang="en-US" sz="1600" b="1" i="0" dirty="0">
                <a:effectLst/>
                <a:latin typeface="Poppins"/>
              </a:rPr>
              <a:t> in the gracious presence of Hon’ble President of India Shri Ram Nath Kovind.</a:t>
            </a:r>
            <a:r>
              <a:rPr lang="en-US" sz="1600" b="1" dirty="0"/>
              <a:t> </a:t>
            </a:r>
          </a:p>
          <a:p>
            <a:endParaRPr lang="en-US" sz="1600" b="1" dirty="0"/>
          </a:p>
          <a:p>
            <a:pPr marL="285750" indent="-285750">
              <a:buFont typeface="Wingdings" pitchFamily="2" charset="2"/>
              <a:buChar char="Ø"/>
            </a:pPr>
            <a:r>
              <a:rPr lang="en-US" sz="1600" b="1" dirty="0">
                <a:latin typeface="Poppins"/>
              </a:rPr>
              <a:t>A </a:t>
            </a:r>
            <a:r>
              <a:rPr lang="en-US" sz="1600" b="1" i="0" dirty="0">
                <a:effectLst/>
                <a:latin typeface="Poppins"/>
              </a:rPr>
              <a:t>champion of ecology and biodiversity- has planted more than 60000 trees in his village school near Moradabad to protect and conserve the land.</a:t>
            </a:r>
          </a:p>
          <a:p>
            <a:pPr marL="285750" indent="-285750">
              <a:buFont typeface="Wingdings" pitchFamily="2" charset="2"/>
              <a:buChar char="Ø"/>
            </a:pPr>
            <a:endParaRPr lang="en-IN" sz="1600" dirty="0"/>
          </a:p>
        </p:txBody>
      </p:sp>
      <p:pic>
        <p:nvPicPr>
          <p:cNvPr id="11266" name="Picture 2" descr="Chancellor Suresh Jain TMU Moradabad">
            <a:extLst>
              <a:ext uri="{FF2B5EF4-FFF2-40B4-BE49-F238E27FC236}">
                <a16:creationId xmlns:a16="http://schemas.microsoft.com/office/drawing/2014/main" xmlns="" id="{D80BD117-4649-460B-B833-A4C26F56B4E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24532" y="658919"/>
            <a:ext cx="2156354" cy="18227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5" name="Picture 2" descr="C:\Users\Anoop Daniel\Desktop\TMU.png"/>
          <p:cNvPicPr>
            <a:picLocks noChangeAspect="1" noChangeArrowheads="1"/>
          </p:cNvPicPr>
          <p:nvPr/>
        </p:nvPicPr>
        <p:blipFill>
          <a:blip r:embed="rId3"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2275150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3EEFA1A-FCD9-4B9D-B410-A8D138C39404}"/>
              </a:ext>
            </a:extLst>
          </p:cNvPr>
          <p:cNvSpPr txBox="1"/>
          <p:nvPr/>
        </p:nvSpPr>
        <p:spPr>
          <a:xfrm>
            <a:off x="762000" y="424934"/>
            <a:ext cx="9582727" cy="646331"/>
          </a:xfrm>
          <a:prstGeom prst="rect">
            <a:avLst/>
          </a:prstGeom>
          <a:noFill/>
        </p:spPr>
        <p:txBody>
          <a:bodyPr wrap="square">
            <a:spAutoFit/>
          </a:bodyPr>
          <a:lstStyle/>
          <a:p>
            <a:r>
              <a:rPr lang="en-US" sz="2000" b="1" dirty="0">
                <a:solidFill>
                  <a:srgbClr val="FFC000"/>
                </a:solidFill>
                <a:latin typeface="Cambria" pitchFamily="18" charset="0"/>
              </a:rPr>
              <a:t> </a:t>
            </a:r>
            <a:r>
              <a:rPr lang="en-US" sz="3600" b="1" dirty="0">
                <a:solidFill>
                  <a:srgbClr val="FFC000"/>
                </a:solidFill>
                <a:latin typeface="Cambria" pitchFamily="18" charset="0"/>
              </a:rPr>
              <a:t>a.    </a:t>
            </a:r>
            <a:r>
              <a:rPr lang="en-US" sz="3600" b="1" dirty="0">
                <a:solidFill>
                  <a:srgbClr val="FFC000"/>
                </a:solidFill>
                <a:latin typeface="Times New Roman" panose="02020603050405020304" pitchFamily="18" charset="0"/>
                <a:cs typeface="Times New Roman" panose="02020603050405020304" pitchFamily="18" charset="0"/>
              </a:rPr>
              <a:t>Faculty &amp; Staff</a:t>
            </a:r>
            <a:endParaRPr lang="en-IN" sz="3600" dirty="0">
              <a:solidFill>
                <a:srgbClr val="FFC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9CC08ADD-BA62-4500-93D8-5C910AF60606}"/>
              </a:ext>
            </a:extLst>
          </p:cNvPr>
          <p:cNvSpPr txBox="1"/>
          <p:nvPr/>
        </p:nvSpPr>
        <p:spPr>
          <a:xfrm>
            <a:off x="1656079" y="1391920"/>
            <a:ext cx="8183245" cy="769441"/>
          </a:xfrm>
          <a:prstGeom prst="rect">
            <a:avLst/>
          </a:prstGeom>
          <a:noFill/>
        </p:spPr>
        <p:txBody>
          <a:bodyPr wrap="square">
            <a:spAutoFit/>
          </a:bodyPr>
          <a:lstStyle/>
          <a:p>
            <a:pPr eaLnBrk="1" hangingPunct="1">
              <a:spcBef>
                <a:spcPct val="0"/>
              </a:spcBef>
              <a:buClrTx/>
              <a:buSzTx/>
              <a:buFontTx/>
              <a:buNone/>
            </a:pPr>
            <a:r>
              <a:rPr lang="en-US" altLang="en-US" sz="2200" b="1" dirty="0">
                <a:latin typeface="Cambria" panose="02040503050406030204" pitchFamily="18" charset="0"/>
              </a:rPr>
              <a:t> Total No. of Teaching Staff 		:    816</a:t>
            </a:r>
          </a:p>
          <a:p>
            <a:pPr>
              <a:spcBef>
                <a:spcPct val="0"/>
              </a:spcBef>
            </a:pPr>
            <a:r>
              <a:rPr lang="en-US" altLang="en-US" sz="2200" b="1" dirty="0">
                <a:latin typeface="Cambria" panose="02040503050406030204" pitchFamily="18" charset="0"/>
              </a:rPr>
              <a:t> Total No. of Non -Teaching Staff	:    802</a:t>
            </a:r>
            <a:endParaRPr lang="en-US" altLang="en-US" sz="2200" dirty="0">
              <a:latin typeface="Arial" panose="020B0604020202020204" pitchFamily="34" charset="0"/>
            </a:endParaRPr>
          </a:p>
        </p:txBody>
      </p:sp>
      <p:pic>
        <p:nvPicPr>
          <p:cNvPr id="6"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graphicFrame>
        <p:nvGraphicFramePr>
          <p:cNvPr id="7" name="Table 6"/>
          <p:cNvGraphicFramePr>
            <a:graphicFrameLocks noGrp="1"/>
          </p:cNvGraphicFramePr>
          <p:nvPr>
            <p:extLst>
              <p:ext uri="{D42A27DB-BD31-4B8C-83A1-F6EECF244321}">
                <p14:modId xmlns:p14="http://schemas.microsoft.com/office/powerpoint/2010/main" xmlns="" val="971504014"/>
              </p:ext>
            </p:extLst>
          </p:nvPr>
        </p:nvGraphicFramePr>
        <p:xfrm>
          <a:off x="1811655" y="2508461"/>
          <a:ext cx="8798560" cy="4002735"/>
        </p:xfrm>
        <a:graphic>
          <a:graphicData uri="http://schemas.openxmlformats.org/drawingml/2006/table">
            <a:tbl>
              <a:tblPr firstRow="1" bandRow="1">
                <a:tableStyleId>{5C22544A-7EE6-4342-B048-85BDC9FD1C3A}</a:tableStyleId>
              </a:tblPr>
              <a:tblGrid>
                <a:gridCol w="758876">
                  <a:extLst>
                    <a:ext uri="{9D8B030D-6E8A-4147-A177-3AD203B41FA5}">
                      <a16:colId xmlns:a16="http://schemas.microsoft.com/office/drawing/2014/main" xmlns="" val="20000"/>
                    </a:ext>
                  </a:extLst>
                </a:gridCol>
                <a:gridCol w="3640404">
                  <a:extLst>
                    <a:ext uri="{9D8B030D-6E8A-4147-A177-3AD203B41FA5}">
                      <a16:colId xmlns:a16="http://schemas.microsoft.com/office/drawing/2014/main" xmlns="" val="20001"/>
                    </a:ext>
                  </a:extLst>
                </a:gridCol>
                <a:gridCol w="2199640">
                  <a:extLst>
                    <a:ext uri="{9D8B030D-6E8A-4147-A177-3AD203B41FA5}">
                      <a16:colId xmlns:a16="http://schemas.microsoft.com/office/drawing/2014/main" xmlns="" val="20002"/>
                    </a:ext>
                  </a:extLst>
                </a:gridCol>
                <a:gridCol w="2199640">
                  <a:extLst>
                    <a:ext uri="{9D8B030D-6E8A-4147-A177-3AD203B41FA5}">
                      <a16:colId xmlns:a16="http://schemas.microsoft.com/office/drawing/2014/main" xmlns="" val="20003"/>
                    </a:ext>
                  </a:extLst>
                </a:gridCol>
              </a:tblGrid>
              <a:tr h="1206567">
                <a:tc>
                  <a:txBody>
                    <a:bodyPr/>
                    <a:lstStyle/>
                    <a:p>
                      <a:pPr algn="ctr"/>
                      <a:r>
                        <a:rPr lang="en-US" b="1" dirty="0">
                          <a:solidFill>
                            <a:srgbClr val="FFFFFF"/>
                          </a:solidFill>
                          <a:latin typeface="Cambria" panose="02040503050406030204" pitchFamily="18" charset="0"/>
                        </a:rPr>
                        <a:t>S. No. </a:t>
                      </a:r>
                      <a:endParaRPr lang="en-US" dirty="0"/>
                    </a:p>
                  </a:txBody>
                  <a:tcPr anchor="ctr"/>
                </a:tc>
                <a:tc>
                  <a:txBody>
                    <a:bodyPr/>
                    <a:lstStyle/>
                    <a:p>
                      <a:pPr algn="ctr"/>
                      <a:r>
                        <a:rPr lang="en-US" b="1" dirty="0">
                          <a:solidFill>
                            <a:srgbClr val="FFFFFF"/>
                          </a:solidFill>
                          <a:latin typeface="Cambria" panose="02040503050406030204" pitchFamily="18" charset="0"/>
                        </a:rPr>
                        <a:t>Cadre </a:t>
                      </a:r>
                      <a:endParaRPr lang="en-US" dirty="0"/>
                    </a:p>
                  </a:txBody>
                  <a:tcPr anchor="ctr"/>
                </a:tc>
                <a:tc>
                  <a:txBody>
                    <a:bodyPr/>
                    <a:lstStyle/>
                    <a:p>
                      <a:pPr algn="ctr"/>
                      <a:r>
                        <a:rPr lang="en-US" b="1" dirty="0">
                          <a:solidFill>
                            <a:srgbClr val="FFFFFF"/>
                          </a:solidFill>
                          <a:latin typeface="Cambria" panose="02040503050406030204" pitchFamily="18" charset="0"/>
                        </a:rPr>
                        <a:t>Sanctioned  Number </a:t>
                      </a:r>
                      <a:endParaRPr lang="en-US" dirty="0"/>
                    </a:p>
                  </a:txBody>
                  <a:tcPr anchor="ctr"/>
                </a:tc>
                <a:tc>
                  <a:txBody>
                    <a:bodyPr/>
                    <a:lstStyle/>
                    <a:p>
                      <a:pPr algn="ctr"/>
                      <a:r>
                        <a:rPr lang="en-US" b="1" dirty="0">
                          <a:solidFill>
                            <a:srgbClr val="FFFFFF"/>
                          </a:solidFill>
                          <a:latin typeface="Cambria" panose="02040503050406030204" pitchFamily="18" charset="0"/>
                        </a:rPr>
                        <a:t>Appointed </a:t>
                      </a:r>
                      <a:endParaRPr lang="en-US" dirty="0"/>
                    </a:p>
                  </a:txBody>
                  <a:tcPr anchor="ctr"/>
                </a:tc>
                <a:extLst>
                  <a:ext uri="{0D108BD9-81ED-4DB2-BD59-A6C34878D82A}">
                    <a16:rowId xmlns:a16="http://schemas.microsoft.com/office/drawing/2014/main" xmlns="" val="10000"/>
                  </a:ext>
                </a:extLst>
              </a:tr>
              <a:tr h="699042">
                <a:tc>
                  <a:txBody>
                    <a:bodyPr/>
                    <a:lstStyle/>
                    <a:p>
                      <a:pPr algn="ctr"/>
                      <a:r>
                        <a:rPr lang="en-IN" dirty="0"/>
                        <a:t>1.</a:t>
                      </a:r>
                      <a:endParaRPr lang="en-US" dirty="0"/>
                    </a:p>
                  </a:txBody>
                  <a:tcPr anchor="ctr"/>
                </a:tc>
                <a:tc>
                  <a:txBody>
                    <a:bodyPr/>
                    <a:lstStyle/>
                    <a:p>
                      <a:pPr algn="ctr"/>
                      <a:r>
                        <a:rPr lang="en-US" dirty="0">
                          <a:solidFill>
                            <a:srgbClr val="000000"/>
                          </a:solidFill>
                          <a:latin typeface="Cambria" panose="02040503050406030204" pitchFamily="18" charset="0"/>
                        </a:rPr>
                        <a:t>Professor</a:t>
                      </a:r>
                      <a:endParaRPr lang="en-US" dirty="0"/>
                    </a:p>
                  </a:txBody>
                  <a:tcPr anchor="ctr"/>
                </a:tc>
                <a:tc>
                  <a:txBody>
                    <a:bodyPr/>
                    <a:lstStyle/>
                    <a:p>
                      <a:pPr algn="ctr"/>
                      <a:r>
                        <a:rPr lang="en-IN" dirty="0"/>
                        <a:t>105</a:t>
                      </a:r>
                      <a:endParaRPr lang="en-US" dirty="0"/>
                    </a:p>
                  </a:txBody>
                  <a:tcPr anchor="ctr"/>
                </a:tc>
                <a:tc>
                  <a:txBody>
                    <a:bodyPr/>
                    <a:lstStyle/>
                    <a:p>
                      <a:pPr algn="ctr"/>
                      <a:r>
                        <a:rPr lang="en-IN" dirty="0"/>
                        <a:t>141</a:t>
                      </a:r>
                      <a:endParaRPr lang="en-US" dirty="0"/>
                    </a:p>
                  </a:txBody>
                  <a:tcPr anchor="ctr"/>
                </a:tc>
                <a:extLst>
                  <a:ext uri="{0D108BD9-81ED-4DB2-BD59-A6C34878D82A}">
                    <a16:rowId xmlns:a16="http://schemas.microsoft.com/office/drawing/2014/main" xmlns="" val="10001"/>
                  </a:ext>
                </a:extLst>
              </a:tr>
              <a:tr h="699042">
                <a:tc>
                  <a:txBody>
                    <a:bodyPr/>
                    <a:lstStyle/>
                    <a:p>
                      <a:pPr algn="ctr"/>
                      <a:r>
                        <a:rPr lang="en-IN" dirty="0"/>
                        <a:t>2.</a:t>
                      </a:r>
                      <a:endParaRPr 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ambria" panose="02040503050406030204" pitchFamily="18" charset="0"/>
                        </a:rPr>
                        <a:t> Associate Professor</a:t>
                      </a:r>
                    </a:p>
                  </a:txBody>
                  <a:tcPr anchor="ctr"/>
                </a:tc>
                <a:tc>
                  <a:txBody>
                    <a:bodyPr/>
                    <a:lstStyle/>
                    <a:p>
                      <a:pPr algn="ctr"/>
                      <a:r>
                        <a:rPr lang="en-IN" dirty="0"/>
                        <a:t>157</a:t>
                      </a:r>
                      <a:endParaRPr lang="en-US" dirty="0"/>
                    </a:p>
                  </a:txBody>
                  <a:tcPr anchor="ctr"/>
                </a:tc>
                <a:tc>
                  <a:txBody>
                    <a:bodyPr/>
                    <a:lstStyle/>
                    <a:p>
                      <a:pPr algn="ctr"/>
                      <a:r>
                        <a:rPr lang="en-IN" dirty="0"/>
                        <a:t>146</a:t>
                      </a:r>
                      <a:endParaRPr lang="en-US" dirty="0"/>
                    </a:p>
                  </a:txBody>
                  <a:tcPr anchor="ctr"/>
                </a:tc>
                <a:extLst>
                  <a:ext uri="{0D108BD9-81ED-4DB2-BD59-A6C34878D82A}">
                    <a16:rowId xmlns:a16="http://schemas.microsoft.com/office/drawing/2014/main" xmlns="" val="10002"/>
                  </a:ext>
                </a:extLst>
              </a:tr>
              <a:tr h="699042">
                <a:tc>
                  <a:txBody>
                    <a:bodyPr/>
                    <a:lstStyle/>
                    <a:p>
                      <a:pPr algn="ctr"/>
                      <a:r>
                        <a:rPr lang="en-IN" dirty="0"/>
                        <a:t>3.</a:t>
                      </a:r>
                      <a:endParaRPr lang="en-US" dirty="0"/>
                    </a:p>
                  </a:txBody>
                  <a:tcPr anchor="ctr"/>
                </a:tc>
                <a:tc>
                  <a:txBody>
                    <a:bodyPr/>
                    <a:lstStyle/>
                    <a:p>
                      <a:pPr algn="ctr"/>
                      <a:r>
                        <a:rPr lang="en-US" dirty="0">
                          <a:solidFill>
                            <a:srgbClr val="000000"/>
                          </a:solidFill>
                          <a:latin typeface="Cambria" panose="02040503050406030204" pitchFamily="18" charset="0"/>
                        </a:rPr>
                        <a:t>Assistant Professor</a:t>
                      </a:r>
                      <a:endParaRPr lang="en-US" dirty="0"/>
                    </a:p>
                  </a:txBody>
                  <a:tcPr anchor="ctr"/>
                </a:tc>
                <a:tc>
                  <a:txBody>
                    <a:bodyPr/>
                    <a:lstStyle/>
                    <a:p>
                      <a:pPr algn="ctr"/>
                      <a:r>
                        <a:rPr lang="en-US" dirty="0"/>
                        <a:t>4</a:t>
                      </a:r>
                      <a:r>
                        <a:rPr lang="en-IN" dirty="0"/>
                        <a:t>92</a:t>
                      </a:r>
                      <a:endParaRPr lang="en-US" dirty="0"/>
                    </a:p>
                  </a:txBody>
                  <a:tcPr anchor="ctr"/>
                </a:tc>
                <a:tc>
                  <a:txBody>
                    <a:bodyPr/>
                    <a:lstStyle/>
                    <a:p>
                      <a:pPr algn="ctr"/>
                      <a:r>
                        <a:rPr lang="en-IN" dirty="0"/>
                        <a:t>529</a:t>
                      </a:r>
                      <a:endParaRPr lang="en-US" dirty="0"/>
                    </a:p>
                  </a:txBody>
                  <a:tcPr anchor="ctr"/>
                </a:tc>
                <a:extLst>
                  <a:ext uri="{0D108BD9-81ED-4DB2-BD59-A6C34878D82A}">
                    <a16:rowId xmlns:a16="http://schemas.microsoft.com/office/drawing/2014/main" xmlns="" val="10003"/>
                  </a:ext>
                </a:extLst>
              </a:tr>
              <a:tr h="699042">
                <a:tc>
                  <a:txBody>
                    <a:bodyPr/>
                    <a:lstStyle/>
                    <a:p>
                      <a:pPr algn="ctr"/>
                      <a:endParaRPr lang="en-US" dirty="0"/>
                    </a:p>
                  </a:txBody>
                  <a:tcPr anchor="ctr"/>
                </a:tc>
                <a:tc>
                  <a:txBody>
                    <a:bodyPr/>
                    <a:lstStyle/>
                    <a:p>
                      <a:pPr algn="ctr"/>
                      <a:r>
                        <a:rPr lang="en-IN" b="1" dirty="0"/>
                        <a:t>Total</a:t>
                      </a:r>
                      <a:endParaRPr lang="en-US" b="1" dirty="0"/>
                    </a:p>
                  </a:txBody>
                  <a:tcPr anchor="ctr"/>
                </a:tc>
                <a:tc>
                  <a:txBody>
                    <a:bodyPr/>
                    <a:lstStyle/>
                    <a:p>
                      <a:pPr algn="ctr"/>
                      <a:r>
                        <a:rPr lang="en-IN" b="1" dirty="0"/>
                        <a:t>754</a:t>
                      </a:r>
                      <a:endParaRPr lang="en-US" b="1" dirty="0"/>
                    </a:p>
                  </a:txBody>
                  <a:tcPr anchor="ctr"/>
                </a:tc>
                <a:tc>
                  <a:txBody>
                    <a:bodyPr/>
                    <a:lstStyle/>
                    <a:p>
                      <a:pPr algn="ctr"/>
                      <a:r>
                        <a:rPr lang="en-IN" b="1" dirty="0"/>
                        <a:t>816</a:t>
                      </a:r>
                      <a:endParaRPr lang="en-US" b="1" dirty="0"/>
                    </a:p>
                  </a:txBody>
                  <a:tcPr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2619283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xmlns="" val="4163920721"/>
              </p:ext>
            </p:extLst>
          </p:nvPr>
        </p:nvGraphicFramePr>
        <p:xfrm>
          <a:off x="602269" y="1118504"/>
          <a:ext cx="10525762" cy="5247447"/>
        </p:xfrm>
        <a:graphic>
          <a:graphicData uri="http://schemas.openxmlformats.org/drawingml/2006/table">
            <a:tbl>
              <a:tblPr firstRow="1" bandRow="1">
                <a:tableStyleId>{5C22544A-7EE6-4342-B048-85BDC9FD1C3A}</a:tableStyleId>
              </a:tblPr>
              <a:tblGrid>
                <a:gridCol w="1008403">
                  <a:extLst>
                    <a:ext uri="{9D8B030D-6E8A-4147-A177-3AD203B41FA5}">
                      <a16:colId xmlns:a16="http://schemas.microsoft.com/office/drawing/2014/main" xmlns="" val="20000"/>
                    </a:ext>
                  </a:extLst>
                </a:gridCol>
                <a:gridCol w="9309079">
                  <a:extLst>
                    <a:ext uri="{9D8B030D-6E8A-4147-A177-3AD203B41FA5}">
                      <a16:colId xmlns:a16="http://schemas.microsoft.com/office/drawing/2014/main" xmlns="" val="20001"/>
                    </a:ext>
                  </a:extLst>
                </a:gridCol>
                <a:gridCol w="208280">
                  <a:extLst>
                    <a:ext uri="{9D8B030D-6E8A-4147-A177-3AD203B41FA5}">
                      <a16:colId xmlns:a16="http://schemas.microsoft.com/office/drawing/2014/main" xmlns="" val="20002"/>
                    </a:ext>
                  </a:extLst>
                </a:gridCol>
              </a:tblGrid>
              <a:tr h="775632">
                <a:tc>
                  <a:txBody>
                    <a:bodyPr/>
                    <a:lstStyle/>
                    <a:p>
                      <a:pPr algn="ctr"/>
                      <a:r>
                        <a:rPr lang="en-US" b="1" dirty="0">
                          <a:solidFill>
                            <a:schemeClr val="bg1"/>
                          </a:solidFill>
                        </a:rPr>
                        <a:t>Sl. No.</a:t>
                      </a:r>
                    </a:p>
                  </a:txBody>
                  <a:tcPr anchor="ctr"/>
                </a:tc>
                <a:tc>
                  <a:txBody>
                    <a:bodyPr/>
                    <a:lstStyle/>
                    <a:p>
                      <a:pPr algn="ctr"/>
                      <a:r>
                        <a:rPr lang="en-US" b="1" dirty="0">
                          <a:solidFill>
                            <a:schemeClr val="bg1"/>
                          </a:solidFill>
                        </a:rPr>
                        <a:t>Description                              Nos.</a:t>
                      </a:r>
                    </a:p>
                    <a:p>
                      <a:pPr algn="ctr"/>
                      <a:r>
                        <a:rPr lang="en-US" b="1" dirty="0">
                          <a:solidFill>
                            <a:schemeClr val="bg1"/>
                          </a:solidFill>
                        </a:rPr>
                        <a:t>                                                  (As on 26.02.2022)</a:t>
                      </a:r>
                    </a:p>
                    <a:p>
                      <a:pPr algn="ctr"/>
                      <a:endParaRPr lang="en-US" b="1" dirty="0">
                        <a:solidFill>
                          <a:schemeClr val="bg1"/>
                        </a:solidFill>
                      </a:endParaRPr>
                    </a:p>
                  </a:txBody>
                  <a:tcPr anchor="ctr"/>
                </a:tc>
                <a:tc>
                  <a:txBody>
                    <a:bodyPr/>
                    <a:lstStyle/>
                    <a:p>
                      <a:pPr algn="ctr"/>
                      <a:endParaRPr lang="en-US" b="1" dirty="0">
                        <a:solidFill>
                          <a:schemeClr val="bg1"/>
                        </a:solidFill>
                      </a:endParaRPr>
                    </a:p>
                  </a:txBody>
                  <a:tcPr anchor="ctr"/>
                </a:tc>
                <a:extLst>
                  <a:ext uri="{0D108BD9-81ED-4DB2-BD59-A6C34878D82A}">
                    <a16:rowId xmlns:a16="http://schemas.microsoft.com/office/drawing/2014/main" xmlns="" val="10000"/>
                  </a:ext>
                </a:extLst>
              </a:tr>
              <a:tr h="1015533">
                <a:tc>
                  <a:txBody>
                    <a:bodyPr/>
                    <a:lstStyle/>
                    <a:p>
                      <a:pPr algn="ctr"/>
                      <a:r>
                        <a:rPr lang="en-IN" b="1" dirty="0"/>
                        <a:t>A)</a:t>
                      </a:r>
                      <a:endParaRPr lang="en-US" b="1"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PhDs                                                                                                   </a:t>
                      </a:r>
                      <a:endParaRPr lang="en-US" b="1" baseline="0" dirty="0"/>
                    </a:p>
                    <a:p>
                      <a:r>
                        <a:rPr lang="en-US" b="1" dirty="0"/>
                        <a:t>                                                                                       158 </a:t>
                      </a:r>
                    </a:p>
                  </a:txBody>
                  <a:tcPr anchor="ctr"/>
                </a:tc>
                <a:tc rowSpan="3">
                  <a:txBody>
                    <a:bodyPr/>
                    <a:lstStyle/>
                    <a:p>
                      <a:pPr algn="ctr"/>
                      <a:endParaRPr lang="en-US" b="1" dirty="0"/>
                    </a:p>
                  </a:txBody>
                  <a:tcPr anchor="ctr"/>
                </a:tc>
                <a:extLst>
                  <a:ext uri="{0D108BD9-81ED-4DB2-BD59-A6C34878D82A}">
                    <a16:rowId xmlns:a16="http://schemas.microsoft.com/office/drawing/2014/main" xmlns="" val="10001"/>
                  </a:ext>
                </a:extLst>
              </a:tr>
              <a:tr h="1613988">
                <a:tc>
                  <a:txBody>
                    <a:bodyPr/>
                    <a:lstStyle/>
                    <a:p>
                      <a:pPr algn="ctr"/>
                      <a:r>
                        <a:rPr lang="en-IN" b="1" dirty="0"/>
                        <a:t>B)</a:t>
                      </a:r>
                      <a:endParaRPr lang="en-US" b="1" dirty="0"/>
                    </a:p>
                  </a:txBody>
                  <a:tcPr anchor="ctr"/>
                </a:tc>
                <a:tc>
                  <a:txBody>
                    <a:bodyPr/>
                    <a:lstStyle/>
                    <a:p>
                      <a:pPr marL="342900" indent="-342900">
                        <a:buNone/>
                      </a:pPr>
                      <a:r>
                        <a:rPr lang="en-US" b="1" baseline="0" dirty="0"/>
                        <a:t>NET/SLET                                                                         232</a:t>
                      </a:r>
                      <a:endParaRPr lang="en-US" b="1" dirty="0"/>
                    </a:p>
                  </a:txBody>
                  <a:tcPr anchor="ctr"/>
                </a:tc>
                <a:tc vMerge="1">
                  <a:txBody>
                    <a:bodyPr/>
                    <a:lstStyle/>
                    <a:p>
                      <a:endParaRPr lang="en-US"/>
                    </a:p>
                  </a:txBody>
                  <a:tcPr anchor="ctr"/>
                </a:tc>
                <a:extLst>
                  <a:ext uri="{0D108BD9-81ED-4DB2-BD59-A6C34878D82A}">
                    <a16:rowId xmlns:a16="http://schemas.microsoft.com/office/drawing/2014/main" xmlns="" val="10002"/>
                  </a:ext>
                </a:extLst>
              </a:tr>
              <a:tr h="1703526">
                <a:tc gridSpan="2">
                  <a:txBody>
                    <a:bodyPr/>
                    <a:lstStyle/>
                    <a:p>
                      <a:pPr algn="ctr"/>
                      <a:endParaRPr lang="en-US" b="1" dirty="0"/>
                    </a:p>
                  </a:txBody>
                  <a:tcPr anchor="ctr"/>
                </a:tc>
                <a:tc hMerge="1">
                  <a:txBody>
                    <a:bodyPr/>
                    <a:lstStyle/>
                    <a:p>
                      <a:endParaRPr lang="en-US" b="1" dirty="0"/>
                    </a:p>
                  </a:txBody>
                  <a:tcPr anchor="ctr"/>
                </a:tc>
                <a:tc vMerge="1">
                  <a:txBody>
                    <a:bodyPr/>
                    <a:lstStyle/>
                    <a:p>
                      <a:endParaRPr lang="en-US"/>
                    </a:p>
                  </a:txBody>
                  <a:tcPr anchor="ctr"/>
                </a:tc>
                <a:extLst>
                  <a:ext uri="{0D108BD9-81ED-4DB2-BD59-A6C34878D82A}">
                    <a16:rowId xmlns:a16="http://schemas.microsoft.com/office/drawing/2014/main" xmlns="" val="10004"/>
                  </a:ext>
                </a:extLst>
              </a:tr>
            </a:tbl>
          </a:graphicData>
        </a:graphic>
      </p:graphicFrame>
      <p:pic>
        <p:nvPicPr>
          <p:cNvPr id="3"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921320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2D879A-8283-4CD1-B43E-9E17E21E762E}"/>
              </a:ext>
            </a:extLst>
          </p:cNvPr>
          <p:cNvSpPr>
            <a:spLocks noGrp="1"/>
          </p:cNvSpPr>
          <p:nvPr>
            <p:ph type="title"/>
          </p:nvPr>
        </p:nvSpPr>
        <p:spPr>
          <a:xfrm>
            <a:off x="396241" y="132081"/>
            <a:ext cx="6797040" cy="690880"/>
          </a:xfrm>
        </p:spPr>
        <p:txBody>
          <a:bodyPr/>
          <a:lstStyle/>
          <a:p>
            <a:r>
              <a:rPr lang="en-US" sz="3600" b="1" dirty="0">
                <a:solidFill>
                  <a:srgbClr val="FFC000"/>
                </a:solidFill>
              </a:rPr>
              <a:t>b.    ADMISSION PROCESS:</a:t>
            </a:r>
            <a:endParaRPr lang="en-IN" sz="3600" b="1" dirty="0">
              <a:solidFill>
                <a:srgbClr val="FFC000"/>
              </a:solidFill>
            </a:endParaRPr>
          </a:p>
        </p:txBody>
      </p:sp>
      <p:sp>
        <p:nvSpPr>
          <p:cNvPr id="3" name="Content Placeholder 2">
            <a:extLst>
              <a:ext uri="{FF2B5EF4-FFF2-40B4-BE49-F238E27FC236}">
                <a16:creationId xmlns:a16="http://schemas.microsoft.com/office/drawing/2014/main" xmlns="" id="{63B11E02-61D9-4ACA-9182-FE45DD4325D9}"/>
              </a:ext>
            </a:extLst>
          </p:cNvPr>
          <p:cNvSpPr>
            <a:spLocks noGrp="1"/>
          </p:cNvSpPr>
          <p:nvPr>
            <p:ph idx="1"/>
          </p:nvPr>
        </p:nvSpPr>
        <p:spPr>
          <a:xfrm>
            <a:off x="0" y="1069340"/>
            <a:ext cx="12192000" cy="5788660"/>
          </a:xfrm>
        </p:spPr>
        <p:txBody>
          <a:bodyPr>
            <a:normAutofit/>
          </a:bodyPr>
          <a:lstStyle/>
          <a:p>
            <a:pPr marL="0" marR="0" algn="just">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As per UP Private University Act 2019, in accordance with the Academic Ordinance of the University and guidelines issued from UGC, NMC, DCI, AICTE, PCI, BCI, NCTE  and other statutory bodies from time to time.</a:t>
            </a:r>
            <a:endParaRPr lang="en-I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just">
              <a:spcBef>
                <a:spcPts val="0"/>
              </a:spcBef>
              <a:spcAft>
                <a:spcPts val="0"/>
              </a:spcAft>
              <a:buNone/>
            </a:pPr>
            <a:endParaRPr lang="en-I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For programmes like MBBS, BDS, MD, MS and MDS, the admission is  </a:t>
            </a:r>
          </a:p>
          <a:p>
            <a:pPr marL="0" marR="0" algn="just">
              <a:spcBef>
                <a:spcPts val="0"/>
              </a:spcBef>
              <a:spcAft>
                <a:spcPts val="0"/>
              </a:spcAft>
              <a:buNone/>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done through NEET.</a:t>
            </a:r>
            <a:endParaRPr lang="en-I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just">
              <a:spcBef>
                <a:spcPts val="0"/>
              </a:spcBef>
              <a:spcAft>
                <a:spcPts val="0"/>
              </a:spcAft>
              <a:buNone/>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For programmes like Ph. D. (TRAT</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Nursing, Pharmacy and Para-medical Sciences, </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it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is done through University Entrance </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test.</a:t>
            </a:r>
            <a:endParaRPr lang="en-I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just">
              <a:spcBef>
                <a:spcPts val="0"/>
              </a:spcBef>
              <a:spcAft>
                <a:spcPts val="0"/>
              </a:spcAft>
              <a:buNone/>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For all other programmes of the University, the admission is done on the  </a:t>
            </a:r>
          </a:p>
          <a:p>
            <a:pPr>
              <a:buNone/>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basis of merit of the qualifying </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exam.</a:t>
            </a:r>
            <a:endParaRPr lang="en-IN" sz="2800" dirty="0">
              <a:latin typeface="Times New Roman" panose="02020603050405020304" pitchFamily="18" charset="0"/>
              <a:cs typeface="Times New Roman" panose="02020603050405020304" pitchFamily="18" charset="0"/>
            </a:endParaRPr>
          </a:p>
        </p:txBody>
      </p:sp>
      <p:pic>
        <p:nvPicPr>
          <p:cNvPr id="4"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699243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2FAD68-5368-4A29-9296-E297DB6CAE75}"/>
              </a:ext>
            </a:extLst>
          </p:cNvPr>
          <p:cNvSpPr>
            <a:spLocks noGrp="1"/>
          </p:cNvSpPr>
          <p:nvPr>
            <p:ph type="title"/>
          </p:nvPr>
        </p:nvSpPr>
        <p:spPr>
          <a:xfrm>
            <a:off x="213360" y="132081"/>
            <a:ext cx="10210800" cy="660400"/>
          </a:xfrm>
        </p:spPr>
        <p:txBody>
          <a:bodyPr/>
          <a:lstStyle/>
          <a:p>
            <a:r>
              <a:rPr lang="en-US" sz="3600" b="1" dirty="0">
                <a:solidFill>
                  <a:srgbClr val="FFC000"/>
                </a:solidFill>
              </a:rPr>
              <a:t>CONTENTS:</a:t>
            </a:r>
            <a:endParaRPr lang="en-IN" sz="3600" b="1" dirty="0">
              <a:solidFill>
                <a:srgbClr val="FFC000"/>
              </a:solidFill>
            </a:endParaRPr>
          </a:p>
        </p:txBody>
      </p:sp>
      <p:sp>
        <p:nvSpPr>
          <p:cNvPr id="3" name="Content Placeholder 2">
            <a:extLst>
              <a:ext uri="{FF2B5EF4-FFF2-40B4-BE49-F238E27FC236}">
                <a16:creationId xmlns:a16="http://schemas.microsoft.com/office/drawing/2014/main" xmlns="" id="{E0B1E12D-F5F9-4211-9346-303560013849}"/>
              </a:ext>
            </a:extLst>
          </p:cNvPr>
          <p:cNvSpPr>
            <a:spLocks noGrp="1"/>
          </p:cNvSpPr>
          <p:nvPr>
            <p:ph idx="1"/>
          </p:nvPr>
        </p:nvSpPr>
        <p:spPr>
          <a:xfrm>
            <a:off x="335281" y="1037589"/>
            <a:ext cx="5401490" cy="4862467"/>
          </a:xfrm>
        </p:spPr>
        <p:txBody>
          <a:bodyPr>
            <a:noAutofit/>
          </a:bodyPr>
          <a:lstStyle/>
          <a:p>
            <a:pPr marL="0" indent="0">
              <a:buNone/>
            </a:pPr>
            <a:r>
              <a:rPr lang="en-US" sz="2200" dirty="0"/>
              <a:t> </a:t>
            </a:r>
            <a:r>
              <a:rPr lang="en-US" sz="2200" b="1" dirty="0">
                <a:latin typeface="Times New Roman" panose="02020603050405020304" pitchFamily="18" charset="0"/>
                <a:cs typeface="Times New Roman" panose="02020603050405020304" pitchFamily="18" charset="0"/>
              </a:rPr>
              <a:t>A.  </a:t>
            </a:r>
            <a:r>
              <a:rPr lang="en-US" b="1" dirty="0">
                <a:latin typeface="Times New Roman" panose="02020603050405020304" pitchFamily="18" charset="0"/>
                <a:cs typeface="Times New Roman" panose="02020603050405020304" pitchFamily="18" charset="0"/>
              </a:rPr>
              <a:t>ABOUT THE UNIVERSITY</a:t>
            </a:r>
            <a:r>
              <a:rPr lang="en-US" sz="2200" dirty="0">
                <a:latin typeface="Times New Roman" panose="02020603050405020304" pitchFamily="18" charset="0"/>
                <a:cs typeface="Times New Roman" panose="02020603050405020304" pitchFamily="18" charset="0"/>
              </a:rPr>
              <a:t>: </a:t>
            </a:r>
          </a:p>
          <a:p>
            <a:pPr marL="457200" indent="-457200">
              <a:buFont typeface="+mj-lt"/>
              <a:buAutoNum type="alphaLcPeriod"/>
            </a:pPr>
            <a:r>
              <a:rPr lang="en-US" sz="2200" dirty="0">
                <a:latin typeface="Times New Roman" panose="02020603050405020304" pitchFamily="18" charset="0"/>
                <a:cs typeface="Times New Roman" panose="02020603050405020304" pitchFamily="18" charset="0"/>
              </a:rPr>
              <a:t> Background</a:t>
            </a:r>
          </a:p>
          <a:p>
            <a:pPr marL="457200" indent="-457200">
              <a:buFont typeface="+mj-lt"/>
              <a:buAutoNum type="alphaLcPeriod"/>
            </a:pPr>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Vision </a:t>
            </a:r>
            <a:r>
              <a:rPr lang="en-US" sz="2200" dirty="0" smtClean="0">
                <a:latin typeface="Times New Roman" panose="02020603050405020304" pitchFamily="18" charset="0"/>
                <a:cs typeface="Times New Roman" panose="02020603050405020304" pitchFamily="18" charset="0"/>
              </a:rPr>
              <a:t>, Mission</a:t>
            </a:r>
            <a:r>
              <a:rPr lang="en-US" sz="2200" dirty="0" smtClean="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&amp;</a:t>
            </a:r>
            <a:r>
              <a:rPr lang="en-US" sz="2200" dirty="0" smtClean="0">
                <a:latin typeface="Times New Roman" panose="02020603050405020304" pitchFamily="18" charset="0"/>
                <a:cs typeface="Times New Roman" panose="02020603050405020304" pitchFamily="18" charset="0"/>
              </a:rPr>
              <a:t>Values </a:t>
            </a:r>
            <a:endParaRPr lang="en-US" sz="2200" dirty="0">
              <a:latin typeface="Times New Roman" panose="02020603050405020304" pitchFamily="18" charset="0"/>
              <a:cs typeface="Times New Roman" panose="02020603050405020304" pitchFamily="18" charset="0"/>
            </a:endParaRPr>
          </a:p>
          <a:p>
            <a:pPr marL="457200" indent="-457200">
              <a:buFont typeface="+mj-lt"/>
              <a:buAutoNum type="alphaLcPeriod"/>
            </a:pPr>
            <a:r>
              <a:rPr lang="en-US" sz="2200" dirty="0">
                <a:latin typeface="Times New Roman" panose="02020603050405020304" pitchFamily="18" charset="0"/>
                <a:cs typeface="Times New Roman" panose="02020603050405020304" pitchFamily="18" charset="0"/>
              </a:rPr>
              <a:t> A  Snapshot</a:t>
            </a:r>
          </a:p>
          <a:p>
            <a:pPr marL="457200" indent="-457200">
              <a:buFont typeface="+mj-lt"/>
              <a:buAutoNum type="alphaLcPeriod"/>
            </a:pPr>
            <a:r>
              <a:rPr lang="en-US" sz="2200" dirty="0">
                <a:latin typeface="Times New Roman" panose="02020603050405020304" pitchFamily="18" charset="0"/>
                <a:cs typeface="Times New Roman" panose="02020603050405020304" pitchFamily="18" charset="0"/>
              </a:rPr>
              <a:t> Colleges/Departments of Study</a:t>
            </a:r>
          </a:p>
          <a:p>
            <a:pPr marL="457200" indent="-457200">
              <a:buFont typeface="+mj-lt"/>
              <a:buAutoNum type="alphaLcPeriod"/>
            </a:pPr>
            <a:r>
              <a:rPr lang="en-US" sz="2200" dirty="0">
                <a:latin typeface="Times New Roman" panose="02020603050405020304" pitchFamily="18" charset="0"/>
                <a:cs typeface="Times New Roman" panose="02020603050405020304" pitchFamily="18" charset="0"/>
              </a:rPr>
              <a:t>  Statutory approvals</a:t>
            </a:r>
          </a:p>
          <a:p>
            <a:pPr marL="457200" indent="-457200">
              <a:buFont typeface="+mj-lt"/>
              <a:buAutoNum type="alphaLcPeriod"/>
            </a:pPr>
            <a:r>
              <a:rPr lang="en-US" sz="2200" dirty="0">
                <a:latin typeface="Times New Roman" panose="02020603050405020304" pitchFamily="18" charset="0"/>
                <a:cs typeface="Times New Roman" panose="02020603050405020304" pitchFamily="18" charset="0"/>
              </a:rPr>
              <a:t>  Governance </a:t>
            </a:r>
          </a:p>
          <a:p>
            <a:pPr marL="457200" indent="-457200">
              <a:buFont typeface="+mj-lt"/>
              <a:buAutoNum type="alphaLcPeriod"/>
            </a:pPr>
            <a:r>
              <a:rPr lang="en-US" sz="2200" dirty="0">
                <a:latin typeface="Times New Roman" panose="02020603050405020304" pitchFamily="18" charset="0"/>
                <a:cs typeface="Times New Roman" panose="02020603050405020304" pitchFamily="18" charset="0"/>
              </a:rPr>
              <a:t>  Organogram</a:t>
            </a:r>
          </a:p>
          <a:p>
            <a:pPr marL="457200" indent="-457200">
              <a:buFont typeface="+mj-lt"/>
              <a:buAutoNum type="alphaLcPeriod"/>
            </a:pPr>
            <a:r>
              <a:rPr lang="en-US" sz="2200" dirty="0">
                <a:latin typeface="Times New Roman" panose="02020603050405020304" pitchFamily="18" charset="0"/>
                <a:cs typeface="Times New Roman" panose="02020603050405020304" pitchFamily="18" charset="0"/>
              </a:rPr>
              <a:t>  Chancellor’s profile</a:t>
            </a:r>
            <a:r>
              <a:rPr lang="en-US" sz="2200" dirty="0"/>
              <a:t>                             </a:t>
            </a:r>
          </a:p>
          <a:p>
            <a:pPr marL="0" indent="0">
              <a:buNone/>
            </a:pPr>
            <a:endParaRPr lang="en-IN" sz="2200" dirty="0"/>
          </a:p>
        </p:txBody>
      </p:sp>
      <p:sp>
        <p:nvSpPr>
          <p:cNvPr id="4" name="Content Placeholder 2">
            <a:extLst>
              <a:ext uri="{FF2B5EF4-FFF2-40B4-BE49-F238E27FC236}">
                <a16:creationId xmlns:a16="http://schemas.microsoft.com/office/drawing/2014/main" xmlns="" id="{E0B1E12D-F5F9-4211-9346-303560013849}"/>
              </a:ext>
            </a:extLst>
          </p:cNvPr>
          <p:cNvSpPr txBox="1">
            <a:spLocks/>
          </p:cNvSpPr>
          <p:nvPr/>
        </p:nvSpPr>
        <p:spPr>
          <a:xfrm>
            <a:off x="5709921" y="604518"/>
            <a:ext cx="6482079" cy="6253481"/>
          </a:xfrm>
          <a:prstGeom prst="rect">
            <a:avLst/>
          </a:prstGeom>
        </p:spPr>
        <p:txBody>
          <a:bodyPr vert="horz" lIns="91440" tIns="45720" rIns="91440" bIns="45720" rtlCol="0">
            <a:noAutofit/>
          </a:bodyPr>
          <a:lstStyle/>
          <a:p>
            <a:pPr marL="0" marR="0" lvl="0" indent="0" algn="l" defTabSz="457200" rtl="0" eaLnBrk="1" fontAlgn="auto" latinLnBrk="0" hangingPunct="1">
              <a:spcBef>
                <a:spcPts val="1000"/>
              </a:spcBef>
              <a:spcAft>
                <a:spcPts val="0"/>
              </a:spcAft>
              <a:buClr>
                <a:schemeClr val="accent1"/>
              </a:buClr>
              <a:buSzPct val="80000"/>
              <a:buFont typeface="Wingdings 3" charset="2"/>
              <a:buNone/>
              <a:tabLst/>
              <a:defRPr/>
            </a:pPr>
            <a:r>
              <a:rPr kumimoji="0" lang="en-US" sz="2000" b="0" i="0" u="none" strike="noStrike" kern="1200" cap="none" spc="0" normalizeH="0" baseline="0" noProof="0" dirty="0">
                <a:ln>
                  <a:noFill/>
                </a:ln>
                <a:effectLst/>
                <a:uLnTx/>
                <a:uFillTx/>
                <a:latin typeface="+mj-lt"/>
                <a:ea typeface="+mj-ea"/>
                <a:cs typeface="+mj-cs"/>
              </a:rPr>
              <a:t> </a:t>
            </a:r>
            <a:r>
              <a:rPr kumimoji="0" lang="en-US" sz="2000" b="0"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 </a:t>
            </a:r>
            <a:r>
              <a:rPr kumimoji="0" lang="en-US" sz="20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B. ACADEMICS</a:t>
            </a:r>
          </a:p>
          <a:p>
            <a:pPr marL="342900" marR="0" lvl="0" indent="-342900" algn="l" defTabSz="457200" rtl="0" eaLnBrk="1" fontAlgn="auto" latinLnBrk="0" hangingPunct="1">
              <a:spcBef>
                <a:spcPts val="1000"/>
              </a:spcBef>
              <a:spcAft>
                <a:spcPts val="0"/>
              </a:spcAft>
              <a:buClr>
                <a:schemeClr val="accent1"/>
              </a:buClr>
              <a:buSzPct val="80000"/>
              <a:buFont typeface="Wingdings 3" charset="2"/>
              <a:buAutoNum type="alphaLcPeriod"/>
              <a:tabLst/>
              <a:defRPr/>
            </a:pPr>
            <a:r>
              <a:rPr lang="en-US" b="1" dirty="0">
                <a:latin typeface="Times New Roman" panose="02020603050405020304" pitchFamily="18" charset="0"/>
                <a:ea typeface="+mj-ea"/>
                <a:cs typeface="Times New Roman" panose="02020603050405020304" pitchFamily="18" charset="0"/>
              </a:rPr>
              <a:t>Faculty &amp; Staff</a:t>
            </a:r>
          </a:p>
          <a:p>
            <a:pPr marL="342900" indent="-342900" defTabSz="457200">
              <a:spcBef>
                <a:spcPts val="1000"/>
              </a:spcBef>
              <a:buClr>
                <a:schemeClr val="accent1"/>
              </a:buClr>
              <a:buSzPct val="80000"/>
              <a:buFont typeface="Wingdings 3" charset="2"/>
              <a:buAutoNum type="alphaLcPeriod"/>
              <a:defRPr/>
            </a:pPr>
            <a:r>
              <a:rPr kumimoji="0" lang="en-US"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 Admission Process</a:t>
            </a:r>
          </a:p>
          <a:p>
            <a:pPr marL="342900" indent="-342900" defTabSz="457200">
              <a:spcBef>
                <a:spcPts val="1000"/>
              </a:spcBef>
              <a:buClr>
                <a:schemeClr val="accent1"/>
              </a:buClr>
              <a:buSzPct val="80000"/>
              <a:buFont typeface="Wingdings 3" charset="2"/>
              <a:buAutoNum type="alphaLcPeriod"/>
              <a:defRPr/>
            </a:pPr>
            <a:r>
              <a:rPr lang="en-US" b="1" dirty="0">
                <a:latin typeface="Times New Roman" panose="02020603050405020304" pitchFamily="18" charset="0"/>
                <a:ea typeface="+mj-ea"/>
                <a:cs typeface="Times New Roman" panose="02020603050405020304" pitchFamily="18" charset="0"/>
              </a:rPr>
              <a:t>Academic Approach</a:t>
            </a:r>
          </a:p>
          <a:p>
            <a:pPr marL="342900" indent="-342900" defTabSz="457200">
              <a:spcBef>
                <a:spcPts val="1000"/>
              </a:spcBef>
              <a:buClr>
                <a:schemeClr val="accent1"/>
              </a:buClr>
              <a:buSzPct val="80000"/>
              <a:buFont typeface="Wingdings 3" charset="2"/>
              <a:buAutoNum type="alphaLcPeriod"/>
              <a:defRPr/>
            </a:pPr>
            <a:r>
              <a:rPr kumimoji="0" lang="en-US"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Examination Process</a:t>
            </a:r>
          </a:p>
          <a:p>
            <a:pPr marL="342900" marR="0" lvl="0" indent="-342900" algn="l" defTabSz="457200" rtl="0" eaLnBrk="1" fontAlgn="auto" latinLnBrk="0" hangingPunct="1">
              <a:spcBef>
                <a:spcPts val="1000"/>
              </a:spcBef>
              <a:spcAft>
                <a:spcPts val="0"/>
              </a:spcAft>
              <a:buClr>
                <a:schemeClr val="accent1"/>
              </a:buClr>
              <a:buSzPct val="80000"/>
              <a:buFont typeface="Wingdings 3" charset="2"/>
              <a:buAutoNum type="alphaLcPeriod"/>
              <a:tabLst/>
              <a:defRPr/>
            </a:pPr>
            <a:r>
              <a:rPr kumimoji="0" lang="en-US"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 Student Details,  Support &amp; Progression</a:t>
            </a:r>
          </a:p>
          <a:p>
            <a:pPr marL="342900" marR="0" lvl="0" indent="-342900" algn="l" defTabSz="457200" rtl="0" eaLnBrk="1" fontAlgn="auto" latinLnBrk="0" hangingPunct="1">
              <a:spcBef>
                <a:spcPts val="1000"/>
              </a:spcBef>
              <a:spcAft>
                <a:spcPts val="0"/>
              </a:spcAft>
              <a:buClr>
                <a:schemeClr val="accent1"/>
              </a:buClr>
              <a:buSzPct val="80000"/>
              <a:buFont typeface="Wingdings 3" charset="2"/>
              <a:buAutoNum type="alphaLcPeriod"/>
              <a:tabLst/>
              <a:defRPr/>
            </a:pPr>
            <a:r>
              <a:rPr kumimoji="0" lang="en-US"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Research, Innovation &amp; Projects</a:t>
            </a:r>
          </a:p>
          <a:p>
            <a:pPr marL="342900" indent="-342900" defTabSz="457200">
              <a:spcBef>
                <a:spcPts val="1000"/>
              </a:spcBef>
              <a:buClr>
                <a:schemeClr val="accent1"/>
              </a:buClr>
              <a:buSzPct val="80000"/>
              <a:buFont typeface="Wingdings 3" charset="2"/>
              <a:buAutoNum type="alphaLcPeriod"/>
              <a:defRPr/>
            </a:pPr>
            <a:r>
              <a:rPr kumimoji="0" lang="en-US"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Collaborations &amp; </a:t>
            </a:r>
            <a:r>
              <a:rPr kumimoji="0" lang="en-US" b="1" i="0" u="none" strike="noStrike" kern="1200" cap="none" spc="0" normalizeH="0" baseline="0" noProof="0" dirty="0" err="1">
                <a:ln>
                  <a:noFill/>
                </a:ln>
                <a:effectLst/>
                <a:uLnTx/>
                <a:uFillTx/>
                <a:latin typeface="Times New Roman" panose="02020603050405020304" pitchFamily="18" charset="0"/>
                <a:ea typeface="+mj-ea"/>
                <a:cs typeface="Times New Roman" panose="02020603050405020304" pitchFamily="18" charset="0"/>
              </a:rPr>
              <a:t>MoUs</a:t>
            </a:r>
            <a:endParaRPr lang="en-US" b="1" dirty="0">
              <a:latin typeface="Times New Roman" panose="02020603050405020304" pitchFamily="18" charset="0"/>
              <a:ea typeface="+mj-ea"/>
              <a:cs typeface="Times New Roman" panose="02020603050405020304" pitchFamily="18" charset="0"/>
            </a:endParaRPr>
          </a:p>
          <a:p>
            <a:pPr marL="342900" marR="0" lvl="0" indent="-342900" algn="l" defTabSz="457200" rtl="0" eaLnBrk="1" fontAlgn="auto" latinLnBrk="0" hangingPunct="1">
              <a:spcBef>
                <a:spcPts val="1000"/>
              </a:spcBef>
              <a:spcAft>
                <a:spcPts val="0"/>
              </a:spcAft>
              <a:buClr>
                <a:schemeClr val="accent1"/>
              </a:buClr>
              <a:buSzPct val="80000"/>
              <a:buFont typeface="Wingdings 3" charset="2"/>
              <a:buAutoNum type="alphaLcPeriod"/>
              <a:tabLst/>
              <a:defRPr/>
            </a:pPr>
            <a:r>
              <a:rPr kumimoji="0" lang="en-US"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Extension &amp; Outreach Activities</a:t>
            </a:r>
          </a:p>
          <a:p>
            <a:pPr marL="342900" marR="0" lvl="0" indent="-342900" algn="l" defTabSz="457200" rtl="0" eaLnBrk="1" fontAlgn="auto" latinLnBrk="0" hangingPunct="1">
              <a:spcBef>
                <a:spcPts val="1000"/>
              </a:spcBef>
              <a:spcAft>
                <a:spcPts val="0"/>
              </a:spcAft>
              <a:buClr>
                <a:schemeClr val="accent1"/>
              </a:buClr>
              <a:buSzPct val="80000"/>
              <a:buFont typeface="Wingdings 3" charset="2"/>
              <a:buAutoNum type="alphaLcPeriod"/>
              <a:tabLst/>
              <a:defRPr/>
            </a:pPr>
            <a:r>
              <a:rPr lang="en-US" b="1" dirty="0">
                <a:latin typeface="Times New Roman" panose="02020603050405020304" pitchFamily="18" charset="0"/>
                <a:ea typeface="+mj-ea"/>
                <a:cs typeface="Times New Roman" panose="02020603050405020304" pitchFamily="18" charset="0"/>
              </a:rPr>
              <a:t>Sports , Convocations &amp; Cultural Activities</a:t>
            </a:r>
          </a:p>
          <a:p>
            <a:pPr marR="0" lvl="0" algn="l" defTabSz="457200" rtl="0" eaLnBrk="1" fontAlgn="auto" latinLnBrk="0" hangingPunct="1">
              <a:spcBef>
                <a:spcPts val="1000"/>
              </a:spcBef>
              <a:spcAft>
                <a:spcPts val="0"/>
              </a:spcAft>
              <a:buClr>
                <a:schemeClr val="accent1"/>
              </a:buClr>
              <a:buSzPct val="80000"/>
              <a:tabLst/>
              <a:defRPr/>
            </a:pPr>
            <a:r>
              <a:rPr kumimoji="0" lang="en-US" sz="20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C.   Infrastructural &amp;  </a:t>
            </a:r>
            <a:r>
              <a:rPr lang="en-US" sz="2000" b="1" dirty="0">
                <a:latin typeface="Times New Roman" panose="02020603050405020304" pitchFamily="18" charset="0"/>
                <a:ea typeface="+mj-ea"/>
                <a:cs typeface="Times New Roman" panose="02020603050405020304" pitchFamily="18" charset="0"/>
              </a:rPr>
              <a:t>Other Facilities</a:t>
            </a:r>
            <a:endParaRPr kumimoji="0" lang="en-US" sz="20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endParaRPr>
          </a:p>
          <a:p>
            <a:pPr marL="0" marR="0" lvl="0" indent="0" algn="l" defTabSz="457200" rtl="0" eaLnBrk="1" fontAlgn="auto" latinLnBrk="0" hangingPunct="1">
              <a:spcBef>
                <a:spcPts val="1000"/>
              </a:spcBef>
              <a:spcAft>
                <a:spcPts val="0"/>
              </a:spcAft>
              <a:buClr>
                <a:schemeClr val="accent1"/>
              </a:buClr>
              <a:buSzPct val="80000"/>
              <a:buFont typeface="Wingdings 3" charset="2"/>
              <a:buNone/>
              <a:tabLst/>
              <a:defRPr/>
            </a:pPr>
            <a:r>
              <a:rPr kumimoji="0" lang="en-US" sz="20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 D.  Awards &amp; Achievements    </a:t>
            </a:r>
          </a:p>
          <a:p>
            <a:pPr marL="0" marR="0" lvl="0" indent="0" algn="l" defTabSz="457200" rtl="0" eaLnBrk="1" fontAlgn="auto" latinLnBrk="0" hangingPunct="1">
              <a:spcBef>
                <a:spcPts val="1000"/>
              </a:spcBef>
              <a:spcAft>
                <a:spcPts val="0"/>
              </a:spcAft>
              <a:buClr>
                <a:schemeClr val="accent1"/>
              </a:buClr>
              <a:buSzPct val="80000"/>
              <a:buFont typeface="Wingdings 3" charset="2"/>
              <a:buNone/>
              <a:tabLst/>
              <a:defRPr/>
            </a:pPr>
            <a:r>
              <a:rPr kumimoji="0" lang="en-US" sz="20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 E.   </a:t>
            </a:r>
            <a:r>
              <a:rPr lang="en-US" sz="2000" b="1" dirty="0">
                <a:latin typeface="Times New Roman" panose="02020603050405020304" pitchFamily="18" charset="0"/>
                <a:ea typeface="+mj-ea"/>
                <a:cs typeface="Times New Roman" panose="02020603050405020304" pitchFamily="18" charset="0"/>
              </a:rPr>
              <a:t>Best Practices</a:t>
            </a:r>
            <a:r>
              <a:rPr kumimoji="0" lang="en-US" sz="20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  </a:t>
            </a:r>
          </a:p>
          <a:p>
            <a:pPr marL="0" marR="0" lvl="0" indent="0" algn="l" defTabSz="457200" rtl="0" eaLnBrk="1" fontAlgn="auto" latinLnBrk="0" hangingPunct="1">
              <a:spcBef>
                <a:spcPts val="1000"/>
              </a:spcBef>
              <a:spcAft>
                <a:spcPts val="0"/>
              </a:spcAft>
              <a:buClr>
                <a:schemeClr val="accent1"/>
              </a:buClr>
              <a:buSzPct val="80000"/>
              <a:buFont typeface="Wingdings 3" charset="2"/>
              <a:buNone/>
              <a:tabLst/>
              <a:defRPr/>
            </a:pPr>
            <a:r>
              <a:rPr kumimoji="0" lang="en-US" sz="20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 </a:t>
            </a:r>
            <a:r>
              <a:rPr lang="en-US" sz="2000" b="1" dirty="0">
                <a:latin typeface="Times New Roman" panose="02020603050405020304" pitchFamily="18" charset="0"/>
                <a:ea typeface="+mj-ea"/>
                <a:cs typeface="Times New Roman" panose="02020603050405020304" pitchFamily="18" charset="0"/>
              </a:rPr>
              <a:t>F.    Aligning to Future </a:t>
            </a:r>
            <a:r>
              <a:rPr kumimoji="0" lang="en-US" sz="20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      </a:t>
            </a:r>
          </a:p>
          <a:p>
            <a:pPr marL="0" marR="0" lvl="0" indent="0" algn="l" defTabSz="457200" rtl="0" eaLnBrk="1" fontAlgn="auto" latinLnBrk="0" hangingPunct="1">
              <a:spcBef>
                <a:spcPts val="1000"/>
              </a:spcBef>
              <a:spcAft>
                <a:spcPts val="0"/>
              </a:spcAft>
              <a:buClr>
                <a:schemeClr val="accent1"/>
              </a:buClr>
              <a:buSzPct val="80000"/>
              <a:buFont typeface="Wingdings 3" charset="2"/>
              <a:buNone/>
              <a:tabLst/>
              <a:defRPr/>
            </a:pPr>
            <a:r>
              <a:rPr lang="en-US" sz="2000" b="1" dirty="0">
                <a:latin typeface="Times New Roman" panose="02020603050405020304" pitchFamily="18" charset="0"/>
                <a:ea typeface="+mj-ea"/>
                <a:cs typeface="Times New Roman" panose="02020603050405020304" pitchFamily="18" charset="0"/>
              </a:rPr>
              <a:t> G.</a:t>
            </a:r>
            <a:r>
              <a:rPr kumimoji="0" lang="en-IN" sz="20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   University in News</a:t>
            </a:r>
            <a:endParaRPr kumimoji="0" lang="en-US" sz="20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endParaRPr>
          </a:p>
          <a:p>
            <a:pPr marL="0" marR="0" lvl="0" indent="0" algn="l" defTabSz="457200" rtl="0" eaLnBrk="1" fontAlgn="auto" latinLnBrk="0" hangingPunct="1">
              <a:lnSpc>
                <a:spcPct val="150000"/>
              </a:lnSpc>
              <a:spcBef>
                <a:spcPts val="1000"/>
              </a:spcBef>
              <a:spcAft>
                <a:spcPts val="0"/>
              </a:spcAft>
              <a:buClr>
                <a:schemeClr val="accent1"/>
              </a:buClr>
              <a:buSzPct val="80000"/>
              <a:buFont typeface="Wingdings 3" charset="2"/>
              <a:buNone/>
              <a:tabLst/>
              <a:defRPr/>
            </a:pPr>
            <a:r>
              <a:rPr kumimoji="0" lang="en-US" sz="1600" b="0"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 </a:t>
            </a:r>
            <a:endParaRPr kumimoji="0" lang="en-IN" sz="1600" b="0"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endParaRPr>
          </a:p>
        </p:txBody>
      </p:sp>
      <p:pic>
        <p:nvPicPr>
          <p:cNvPr id="5" name="Picture 2" descr="C:\Users\Anoop Daniel\Desktop\TMU.png"/>
          <p:cNvPicPr>
            <a:picLocks noChangeAspect="1" noChangeArrowheads="1"/>
          </p:cNvPicPr>
          <p:nvPr/>
        </p:nvPicPr>
        <p:blipFill>
          <a:blip r:embed="rId2" cstate="print"/>
          <a:srcRect/>
          <a:stretch>
            <a:fillRect/>
          </a:stretch>
        </p:blipFill>
        <p:spPr bwMode="auto">
          <a:xfrm>
            <a:off x="11292184" y="116834"/>
            <a:ext cx="763436" cy="635005"/>
          </a:xfrm>
          <a:prstGeom prst="rect">
            <a:avLst/>
          </a:prstGeom>
          <a:noFill/>
        </p:spPr>
      </p:pic>
    </p:spTree>
    <p:extLst>
      <p:ext uri="{BB962C8B-B14F-4D97-AF65-F5344CB8AC3E}">
        <p14:creationId xmlns:p14="http://schemas.microsoft.com/office/powerpoint/2010/main" xmlns="" val="1100863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070"/>
            <a:ext cx="12192000" cy="1121930"/>
          </a:xfrm>
        </p:spPr>
        <p:txBody>
          <a:bodyPr/>
          <a:lstStyle/>
          <a:p>
            <a:pPr algn="ctr"/>
            <a:r>
              <a:rPr lang="en-US" sz="3000" b="1" dirty="0">
                <a:solidFill>
                  <a:schemeClr val="accent1">
                    <a:lumMod val="60000"/>
                    <a:lumOff val="40000"/>
                  </a:schemeClr>
                </a:solidFill>
              </a:rPr>
              <a:t>Education Philosophy (Purpose) </a:t>
            </a:r>
          </a:p>
        </p:txBody>
      </p:sp>
      <p:sp>
        <p:nvSpPr>
          <p:cNvPr id="3" name="Content Placeholder 2"/>
          <p:cNvSpPr>
            <a:spLocks noGrp="1"/>
          </p:cNvSpPr>
          <p:nvPr>
            <p:ph idx="1"/>
          </p:nvPr>
        </p:nvSpPr>
        <p:spPr>
          <a:xfrm>
            <a:off x="255638" y="1157070"/>
            <a:ext cx="12192000" cy="5747183"/>
          </a:xfrm>
        </p:spPr>
        <p:txBody>
          <a:bodyPr/>
          <a:lstStyle/>
          <a:p>
            <a:pPr marL="0" indent="0">
              <a:buNone/>
            </a:pPr>
            <a:r>
              <a:rPr lang="en-US" b="1" dirty="0"/>
              <a:t>Education Philosophy : </a:t>
            </a:r>
            <a:r>
              <a:rPr lang="en-US" b="1" dirty="0" smtClean="0"/>
              <a:t> </a:t>
            </a:r>
            <a:endParaRPr lang="en-US" b="1" dirty="0"/>
          </a:p>
        </p:txBody>
      </p:sp>
      <p:sp>
        <p:nvSpPr>
          <p:cNvPr id="4" name="Oval 3"/>
          <p:cNvSpPr/>
          <p:nvPr/>
        </p:nvSpPr>
        <p:spPr>
          <a:xfrm>
            <a:off x="4292457" y="1413163"/>
            <a:ext cx="2503198" cy="1448224"/>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Education Purpose</a:t>
            </a:r>
          </a:p>
        </p:txBody>
      </p:sp>
      <p:sp>
        <p:nvSpPr>
          <p:cNvPr id="6" name="Rounded Rectangle 5"/>
          <p:cNvSpPr/>
          <p:nvPr/>
        </p:nvSpPr>
        <p:spPr>
          <a:xfrm>
            <a:off x="4517448" y="3532909"/>
            <a:ext cx="2031422" cy="107863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Knowledge creation (Research)</a:t>
            </a:r>
          </a:p>
        </p:txBody>
      </p:sp>
      <p:sp>
        <p:nvSpPr>
          <p:cNvPr id="8" name="Rounded Rectangle 7"/>
          <p:cNvSpPr/>
          <p:nvPr/>
        </p:nvSpPr>
        <p:spPr>
          <a:xfrm>
            <a:off x="1540426" y="3519773"/>
            <a:ext cx="1898965" cy="112193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Knowledge Dissemination(Teaching)</a:t>
            </a:r>
          </a:p>
        </p:txBody>
      </p:sp>
      <p:sp>
        <p:nvSpPr>
          <p:cNvPr id="9" name="Rounded Rectangle 8"/>
          <p:cNvSpPr/>
          <p:nvPr/>
        </p:nvSpPr>
        <p:spPr>
          <a:xfrm>
            <a:off x="7510896" y="3491345"/>
            <a:ext cx="2194213" cy="1078634"/>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a:p>
            <a:pPr algn="ctr"/>
            <a:endParaRPr lang="en-US" b="1" dirty="0">
              <a:solidFill>
                <a:schemeClr val="bg1"/>
              </a:solidFill>
            </a:endParaRPr>
          </a:p>
          <a:p>
            <a:pPr algn="ctr"/>
            <a:r>
              <a:rPr lang="en-US" b="1" dirty="0">
                <a:solidFill>
                  <a:schemeClr val="bg1"/>
                </a:solidFill>
              </a:rPr>
              <a:t>Employability &amp; entrepreneurship (Industry Focus )</a:t>
            </a:r>
          </a:p>
          <a:p>
            <a:pPr algn="ctr"/>
            <a:r>
              <a:rPr lang="en-US" b="1" dirty="0">
                <a:solidFill>
                  <a:schemeClr val="bg1"/>
                </a:solidFill>
              </a:rPr>
              <a:t> </a:t>
            </a:r>
          </a:p>
          <a:p>
            <a:pPr algn="ctr"/>
            <a:endParaRPr lang="en-US" b="1" dirty="0">
              <a:solidFill>
                <a:schemeClr val="bg1"/>
              </a:solidFill>
            </a:endParaRPr>
          </a:p>
        </p:txBody>
      </p:sp>
      <p:sp>
        <p:nvSpPr>
          <p:cNvPr id="11" name="Down Arrow 10"/>
          <p:cNvSpPr/>
          <p:nvPr/>
        </p:nvSpPr>
        <p:spPr>
          <a:xfrm rot="3035542">
            <a:off x="3727093" y="2521855"/>
            <a:ext cx="326849" cy="1063718"/>
          </a:xfrm>
          <a:prstGeom prst="down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8565835">
            <a:off x="7054721" y="2455832"/>
            <a:ext cx="326849" cy="1063718"/>
          </a:xfrm>
          <a:prstGeom prst="down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5400907" y="2942571"/>
            <a:ext cx="326849" cy="509154"/>
          </a:xfrm>
          <a:prstGeom prst="down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0017004" y="3677265"/>
            <a:ext cx="1024622" cy="5253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 &amp; E</a:t>
            </a:r>
          </a:p>
        </p:txBody>
      </p:sp>
      <p:sp>
        <p:nvSpPr>
          <p:cNvPr id="15" name="Rounded Rectangle 14"/>
          <p:cNvSpPr/>
          <p:nvPr/>
        </p:nvSpPr>
        <p:spPr>
          <a:xfrm>
            <a:off x="813063" y="3941833"/>
            <a:ext cx="678147" cy="2607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r>
              <a:rPr lang="en-US" b="1" dirty="0" err="1"/>
              <a:t>Kd</a:t>
            </a:r>
            <a:r>
              <a:rPr lang="en-US" b="1" dirty="0"/>
              <a:t>)</a:t>
            </a:r>
          </a:p>
        </p:txBody>
      </p:sp>
      <p:sp>
        <p:nvSpPr>
          <p:cNvPr id="16" name="Rounded Rectangle 15"/>
          <p:cNvSpPr/>
          <p:nvPr/>
        </p:nvSpPr>
        <p:spPr>
          <a:xfrm>
            <a:off x="5225257" y="4686730"/>
            <a:ext cx="678147" cy="2607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r>
              <a:rPr lang="en-US" b="1" dirty="0" err="1"/>
              <a:t>Kc</a:t>
            </a:r>
            <a:r>
              <a:rPr lang="en-US" b="1" dirty="0"/>
              <a:t>)</a:t>
            </a:r>
          </a:p>
        </p:txBody>
      </p:sp>
      <p:cxnSp>
        <p:nvCxnSpPr>
          <p:cNvPr id="17" name="Straight Arrow Connector 16"/>
          <p:cNvCxnSpPr/>
          <p:nvPr/>
        </p:nvCxnSpPr>
        <p:spPr>
          <a:xfrm flipV="1">
            <a:off x="2260885" y="5616136"/>
            <a:ext cx="6142249" cy="2744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1810288" y="5629345"/>
            <a:ext cx="678147" cy="2607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Low</a:t>
            </a:r>
          </a:p>
        </p:txBody>
      </p:sp>
      <p:sp>
        <p:nvSpPr>
          <p:cNvPr id="20" name="Rounded Rectangle 19"/>
          <p:cNvSpPr/>
          <p:nvPr/>
        </p:nvSpPr>
        <p:spPr>
          <a:xfrm>
            <a:off x="8152647" y="5616791"/>
            <a:ext cx="678147" cy="2607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High </a:t>
            </a:r>
          </a:p>
        </p:txBody>
      </p:sp>
      <p:cxnSp>
        <p:nvCxnSpPr>
          <p:cNvPr id="21" name="Straight Connector 20"/>
          <p:cNvCxnSpPr>
            <a:cxnSpLocks/>
          </p:cNvCxnSpPr>
          <p:nvPr/>
        </p:nvCxnSpPr>
        <p:spPr>
          <a:xfrm>
            <a:off x="2488435" y="5491615"/>
            <a:ext cx="0" cy="1162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300846" y="5441169"/>
            <a:ext cx="0" cy="1989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980712" y="5446718"/>
            <a:ext cx="0" cy="1989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527968" y="5441170"/>
            <a:ext cx="0" cy="1989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172325" y="5508378"/>
            <a:ext cx="0" cy="1989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453476" y="5175724"/>
            <a:ext cx="1406996" cy="114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4284864" y="6092655"/>
            <a:ext cx="144052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321744" y="5684371"/>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12</a:t>
            </a:r>
            <a:endParaRPr lang="en-US" sz="1200" b="1" dirty="0"/>
          </a:p>
        </p:txBody>
      </p:sp>
      <p:sp>
        <p:nvSpPr>
          <p:cNvPr id="40" name="Rectangle 39"/>
          <p:cNvSpPr/>
          <p:nvPr/>
        </p:nvSpPr>
        <p:spPr>
          <a:xfrm>
            <a:off x="4235719" y="5632835"/>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40</a:t>
            </a:r>
            <a:endParaRPr lang="en-US" sz="1200" b="1" dirty="0"/>
          </a:p>
        </p:txBody>
      </p:sp>
      <p:sp>
        <p:nvSpPr>
          <p:cNvPr id="41" name="Rectangle 40"/>
          <p:cNvSpPr/>
          <p:nvPr/>
        </p:nvSpPr>
        <p:spPr>
          <a:xfrm>
            <a:off x="3110346" y="5630877"/>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20</a:t>
            </a:r>
            <a:endParaRPr lang="en-US" sz="1200" b="1" dirty="0"/>
          </a:p>
        </p:txBody>
      </p:sp>
      <p:sp>
        <p:nvSpPr>
          <p:cNvPr id="42" name="Rectangle 41"/>
          <p:cNvSpPr/>
          <p:nvPr/>
        </p:nvSpPr>
        <p:spPr>
          <a:xfrm>
            <a:off x="6498591" y="5627105"/>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80</a:t>
            </a:r>
            <a:endParaRPr lang="en-US" sz="1200" b="1" dirty="0"/>
          </a:p>
        </p:txBody>
      </p:sp>
      <p:sp>
        <p:nvSpPr>
          <p:cNvPr id="43" name="Rectangle 42"/>
          <p:cNvSpPr/>
          <p:nvPr/>
        </p:nvSpPr>
        <p:spPr>
          <a:xfrm>
            <a:off x="7079367" y="5632836"/>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90</a:t>
            </a:r>
            <a:endParaRPr lang="en-US" sz="1200" b="1" dirty="0"/>
          </a:p>
        </p:txBody>
      </p:sp>
      <p:sp>
        <p:nvSpPr>
          <p:cNvPr id="44" name="Rectangle 43"/>
          <p:cNvSpPr/>
          <p:nvPr/>
        </p:nvSpPr>
        <p:spPr>
          <a:xfrm>
            <a:off x="7663298" y="5630877"/>
            <a:ext cx="452309"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100</a:t>
            </a:r>
            <a:endParaRPr lang="en-US" sz="1200" b="1" dirty="0"/>
          </a:p>
        </p:txBody>
      </p:sp>
      <p:sp>
        <p:nvSpPr>
          <p:cNvPr id="45" name="Rectangle 44"/>
          <p:cNvSpPr/>
          <p:nvPr/>
        </p:nvSpPr>
        <p:spPr>
          <a:xfrm>
            <a:off x="4804064" y="5634276"/>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50</a:t>
            </a:r>
            <a:endParaRPr lang="en-US" sz="1200" b="1" dirty="0"/>
          </a:p>
        </p:txBody>
      </p:sp>
      <p:sp>
        <p:nvSpPr>
          <p:cNvPr id="46" name="Rectangle 45"/>
          <p:cNvSpPr/>
          <p:nvPr/>
        </p:nvSpPr>
        <p:spPr>
          <a:xfrm>
            <a:off x="5340927" y="5646352"/>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60</a:t>
            </a:r>
            <a:endParaRPr lang="en-US" sz="1200" b="1" dirty="0"/>
          </a:p>
        </p:txBody>
      </p:sp>
      <p:sp>
        <p:nvSpPr>
          <p:cNvPr id="47" name="Rectangle 46"/>
          <p:cNvSpPr/>
          <p:nvPr/>
        </p:nvSpPr>
        <p:spPr>
          <a:xfrm>
            <a:off x="5898267" y="5642098"/>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70</a:t>
            </a:r>
            <a:endParaRPr lang="en-US" sz="1200" b="1" dirty="0"/>
          </a:p>
        </p:txBody>
      </p:sp>
      <p:sp>
        <p:nvSpPr>
          <p:cNvPr id="48" name="Rectangle 47"/>
          <p:cNvSpPr/>
          <p:nvPr/>
        </p:nvSpPr>
        <p:spPr>
          <a:xfrm>
            <a:off x="3674918" y="5631096"/>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30</a:t>
            </a:r>
            <a:endParaRPr lang="en-US" sz="1200" b="1" dirty="0"/>
          </a:p>
        </p:txBody>
      </p:sp>
      <p:sp>
        <p:nvSpPr>
          <p:cNvPr id="49" name="Rounded Rectangle 48"/>
          <p:cNvSpPr/>
          <p:nvPr/>
        </p:nvSpPr>
        <p:spPr>
          <a:xfrm>
            <a:off x="2566247" y="5051688"/>
            <a:ext cx="734599" cy="3499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b="1" dirty="0"/>
          </a:p>
          <a:p>
            <a:pPr algn="ctr"/>
            <a:r>
              <a:rPr lang="en-US" sz="1400" b="1" dirty="0"/>
              <a:t>(E &amp;E)</a:t>
            </a:r>
          </a:p>
        </p:txBody>
      </p:sp>
      <p:sp>
        <p:nvSpPr>
          <p:cNvPr id="50" name="Rounded Rectangle 49"/>
          <p:cNvSpPr/>
          <p:nvPr/>
        </p:nvSpPr>
        <p:spPr>
          <a:xfrm>
            <a:off x="2011303" y="5141646"/>
            <a:ext cx="678147" cy="2607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(KC)</a:t>
            </a:r>
          </a:p>
        </p:txBody>
      </p:sp>
      <p:sp>
        <p:nvSpPr>
          <p:cNvPr id="52" name="Rounded Rectangle 51"/>
          <p:cNvSpPr/>
          <p:nvPr/>
        </p:nvSpPr>
        <p:spPr>
          <a:xfrm>
            <a:off x="5862634" y="5933325"/>
            <a:ext cx="1271913" cy="49293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Time, Effort &amp; Investment</a:t>
            </a:r>
          </a:p>
        </p:txBody>
      </p:sp>
      <p:cxnSp>
        <p:nvCxnSpPr>
          <p:cNvPr id="54" name="Straight Connector 53"/>
          <p:cNvCxnSpPr/>
          <p:nvPr/>
        </p:nvCxnSpPr>
        <p:spPr>
          <a:xfrm>
            <a:off x="2265511" y="5452998"/>
            <a:ext cx="0" cy="19890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082506" y="5640071"/>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0</a:t>
            </a:r>
            <a:endParaRPr lang="en-US" sz="1200" b="1" dirty="0"/>
          </a:p>
        </p:txBody>
      </p:sp>
      <p:sp>
        <p:nvSpPr>
          <p:cNvPr id="5" name="Oval 4">
            <a:extLst>
              <a:ext uri="{FF2B5EF4-FFF2-40B4-BE49-F238E27FC236}">
                <a16:creationId xmlns:a16="http://schemas.microsoft.com/office/drawing/2014/main" xmlns="" id="{718CC69C-CD93-4122-87CA-47F568D168E2}"/>
              </a:ext>
            </a:extLst>
          </p:cNvPr>
          <p:cNvSpPr/>
          <p:nvPr/>
        </p:nvSpPr>
        <p:spPr>
          <a:xfrm>
            <a:off x="7172325" y="3061412"/>
            <a:ext cx="2733675" cy="1886101"/>
          </a:xfrm>
          <a:prstGeom prst="ellipse">
            <a:avLst/>
          </a:pr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a:extLst>
              <a:ext uri="{FF2B5EF4-FFF2-40B4-BE49-F238E27FC236}">
                <a16:creationId xmlns:a16="http://schemas.microsoft.com/office/drawing/2014/main" xmlns="" id="{BB136502-4790-48F9-9074-0D7C4649549D}"/>
              </a:ext>
            </a:extLst>
          </p:cNvPr>
          <p:cNvSpPr/>
          <p:nvPr/>
        </p:nvSpPr>
        <p:spPr>
          <a:xfrm>
            <a:off x="6660579" y="4930473"/>
            <a:ext cx="803248" cy="5388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KD</a:t>
            </a:r>
          </a:p>
        </p:txBody>
      </p:sp>
    </p:spTree>
    <p:extLst>
      <p:ext uri="{BB962C8B-B14F-4D97-AF65-F5344CB8AC3E}">
        <p14:creationId xmlns:p14="http://schemas.microsoft.com/office/powerpoint/2010/main" xmlns="" val="581327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538BD706-1D44-4DE2-8289-7A8514434A51}"/>
              </a:ext>
            </a:extLst>
          </p:cNvPr>
          <p:cNvSpPr txBox="1"/>
          <p:nvPr/>
        </p:nvSpPr>
        <p:spPr>
          <a:xfrm>
            <a:off x="3026297" y="970687"/>
            <a:ext cx="6803108" cy="768881"/>
          </a:xfrm>
          <a:prstGeom prst="rect">
            <a:avLst/>
          </a:prstGeom>
          <a:solidFill>
            <a:schemeClr val="bg2"/>
          </a:solidFill>
        </p:spPr>
        <p:txBody>
          <a:bodyPr wrap="square" rtlCol="0">
            <a:spAutoFit/>
          </a:bodyPr>
          <a:lstStyle/>
          <a:p>
            <a:endParaRPr lang="en-IN" dirty="0"/>
          </a:p>
        </p:txBody>
      </p:sp>
      <p:sp>
        <p:nvSpPr>
          <p:cNvPr id="2" name="Title 1">
            <a:extLst>
              <a:ext uri="{FF2B5EF4-FFF2-40B4-BE49-F238E27FC236}">
                <a16:creationId xmlns:a16="http://schemas.microsoft.com/office/drawing/2014/main" xmlns="" id="{759F43CF-3BF7-49F3-AB1E-36B354A0EE96}"/>
              </a:ext>
            </a:extLst>
          </p:cNvPr>
          <p:cNvSpPr>
            <a:spLocks noGrp="1"/>
          </p:cNvSpPr>
          <p:nvPr>
            <p:ph type="title"/>
          </p:nvPr>
        </p:nvSpPr>
        <p:spPr>
          <a:xfrm>
            <a:off x="1103313" y="0"/>
            <a:ext cx="9404723" cy="1400530"/>
          </a:xfrm>
        </p:spPr>
        <p:txBody>
          <a:bodyPr/>
          <a:lstStyle/>
          <a:p>
            <a:endParaRPr lang="en-IN" sz="4800" b="1" dirty="0">
              <a:latin typeface="Times New Roman" panose="02020603050405020304" pitchFamily="18" charset="0"/>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xmlns="" id="{6DE671A6-406D-4838-B5AF-178E904089EC}"/>
              </a:ext>
            </a:extLst>
          </p:cNvPr>
          <p:cNvGraphicFramePr>
            <a:graphicFrameLocks noGrp="1"/>
          </p:cNvGraphicFramePr>
          <p:nvPr>
            <p:ph idx="1"/>
          </p:nvPr>
        </p:nvGraphicFramePr>
        <p:xfrm>
          <a:off x="1103313" y="1503680"/>
          <a:ext cx="8947150" cy="4744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10;&#10;">
            <a:extLst>
              <a:ext uri="{FF2B5EF4-FFF2-40B4-BE49-F238E27FC236}">
                <a16:creationId xmlns:a16="http://schemas.microsoft.com/office/drawing/2014/main" xmlns="" id="{CA98A248-72DC-401A-8F4C-336482F3DE25}"/>
              </a:ext>
            </a:extLst>
          </p:cNvPr>
          <p:cNvPicPr>
            <a:picLocks noChangeAspect="1"/>
          </p:cNvPicPr>
          <p:nvPr/>
        </p:nvPicPr>
        <p:blipFill>
          <a:blip r:embed="rId6"/>
          <a:stretch>
            <a:fillRect/>
          </a:stretch>
        </p:blipFill>
        <p:spPr>
          <a:xfrm>
            <a:off x="1103313" y="-59851"/>
            <a:ext cx="9288463" cy="6858000"/>
          </a:xfrm>
          <a:prstGeom prst="rect">
            <a:avLst/>
          </a:prstGeom>
          <a:solidFill>
            <a:schemeClr val="bg2"/>
          </a:solidFill>
        </p:spPr>
      </p:pic>
      <p:pic>
        <p:nvPicPr>
          <p:cNvPr id="10" name="Picture 9">
            <a:extLst>
              <a:ext uri="{FF2B5EF4-FFF2-40B4-BE49-F238E27FC236}">
                <a16:creationId xmlns:a16="http://schemas.microsoft.com/office/drawing/2014/main" xmlns="" id="{9042C596-E21E-4D6A-BDB8-7B529BAB0322}"/>
              </a:ext>
            </a:extLst>
          </p:cNvPr>
          <p:cNvPicPr>
            <a:picLocks noChangeAspect="1"/>
          </p:cNvPicPr>
          <p:nvPr/>
        </p:nvPicPr>
        <p:blipFill>
          <a:blip r:embed="rId7"/>
          <a:stretch>
            <a:fillRect/>
          </a:stretch>
        </p:blipFill>
        <p:spPr>
          <a:xfrm>
            <a:off x="11161807" y="208280"/>
            <a:ext cx="768163" cy="634039"/>
          </a:xfrm>
          <a:prstGeom prst="rect">
            <a:avLst/>
          </a:prstGeom>
        </p:spPr>
      </p:pic>
      <p:sp>
        <p:nvSpPr>
          <p:cNvPr id="12" name="TextBox 11">
            <a:extLst>
              <a:ext uri="{FF2B5EF4-FFF2-40B4-BE49-F238E27FC236}">
                <a16:creationId xmlns:a16="http://schemas.microsoft.com/office/drawing/2014/main" xmlns="" id="{48C5C6C5-C29B-40E0-9BF7-91848F7AC28D}"/>
              </a:ext>
            </a:extLst>
          </p:cNvPr>
          <p:cNvSpPr txBox="1"/>
          <p:nvPr/>
        </p:nvSpPr>
        <p:spPr>
          <a:xfrm>
            <a:off x="447040" y="965200"/>
            <a:ext cx="314960" cy="5355312"/>
          </a:xfrm>
          <a:prstGeom prst="rect">
            <a:avLst/>
          </a:prstGeom>
          <a:noFill/>
        </p:spPr>
        <p:txBody>
          <a:bodyPr wrap="square" rtlCol="0">
            <a:spAutoFit/>
          </a:bodyPr>
          <a:lstStyle/>
          <a:p>
            <a:r>
              <a:rPr lang="en-US" sz="1800" b="1" dirty="0">
                <a:latin typeface="Lucida Handwriting" panose="03010101010101010101" pitchFamily="66" charset="0"/>
                <a:cs typeface="Times New Roman" panose="02020603050405020304" pitchFamily="18" charset="0"/>
              </a:rPr>
              <a:t>LEVELS</a:t>
            </a:r>
          </a:p>
          <a:p>
            <a:r>
              <a:rPr lang="en-US" sz="1800" b="1" dirty="0">
                <a:latin typeface="Times New Roman" panose="02020603050405020304" pitchFamily="18" charset="0"/>
                <a:cs typeface="Times New Roman" panose="02020603050405020304" pitchFamily="18" charset="0"/>
              </a:rPr>
              <a:t> </a:t>
            </a:r>
            <a:r>
              <a:rPr lang="en-US" sz="1800" b="1" dirty="0">
                <a:latin typeface="Lucida Handwriting" panose="03010101010101010101" pitchFamily="66" charset="0"/>
                <a:cs typeface="Times New Roman" panose="02020603050405020304" pitchFamily="18" charset="0"/>
              </a:rPr>
              <a:t>OF</a:t>
            </a:r>
          </a:p>
          <a:p>
            <a:r>
              <a:rPr lang="en-US" sz="1800" b="1" dirty="0">
                <a:latin typeface="Lucida Handwriting" panose="03010101010101010101" pitchFamily="66" charset="0"/>
                <a:cs typeface="Times New Roman" panose="02020603050405020304" pitchFamily="18" charset="0"/>
              </a:rPr>
              <a:t> KNOWLEDGE</a:t>
            </a:r>
            <a:endParaRPr lang="en-IN" dirty="0">
              <a:latin typeface="Lucida Handwriting" panose="03010101010101010101" pitchFamily="66" charset="0"/>
            </a:endParaRPr>
          </a:p>
        </p:txBody>
      </p:sp>
      <p:sp>
        <p:nvSpPr>
          <p:cNvPr id="3" name="TextBox 2">
            <a:extLst>
              <a:ext uri="{FF2B5EF4-FFF2-40B4-BE49-F238E27FC236}">
                <a16:creationId xmlns:a16="http://schemas.microsoft.com/office/drawing/2014/main" xmlns="" id="{53AB1465-C917-4932-8D8E-3808432E4191}"/>
              </a:ext>
            </a:extLst>
          </p:cNvPr>
          <p:cNvSpPr txBox="1"/>
          <p:nvPr/>
        </p:nvSpPr>
        <p:spPr>
          <a:xfrm>
            <a:off x="8191892" y="5448532"/>
            <a:ext cx="1649691" cy="369332"/>
          </a:xfrm>
          <a:prstGeom prst="rect">
            <a:avLst/>
          </a:prstGeom>
          <a:solidFill>
            <a:schemeClr val="bg2"/>
          </a:solidFill>
        </p:spPr>
        <p:txBody>
          <a:bodyPr wrap="square" rtlCol="0">
            <a:spAutoFit/>
          </a:bodyPr>
          <a:lstStyle/>
          <a:p>
            <a:endParaRPr lang="en-IN" dirty="0"/>
          </a:p>
        </p:txBody>
      </p:sp>
      <p:sp>
        <p:nvSpPr>
          <p:cNvPr id="4" name="TextBox 3">
            <a:extLst>
              <a:ext uri="{FF2B5EF4-FFF2-40B4-BE49-F238E27FC236}">
                <a16:creationId xmlns:a16="http://schemas.microsoft.com/office/drawing/2014/main" xmlns="" id="{8EFE6F07-5481-4A8F-9317-23640C6DE06E}"/>
              </a:ext>
            </a:extLst>
          </p:cNvPr>
          <p:cNvSpPr txBox="1"/>
          <p:nvPr/>
        </p:nvSpPr>
        <p:spPr>
          <a:xfrm>
            <a:off x="8026529" y="2071334"/>
            <a:ext cx="1743958" cy="369332"/>
          </a:xfrm>
          <a:prstGeom prst="rect">
            <a:avLst/>
          </a:prstGeom>
          <a:solidFill>
            <a:schemeClr val="bg2"/>
          </a:solidFill>
        </p:spPr>
        <p:txBody>
          <a:bodyPr wrap="square" rtlCol="0">
            <a:spAutoFit/>
          </a:bodyPr>
          <a:lstStyle/>
          <a:p>
            <a:endParaRPr lang="en-IN" dirty="0"/>
          </a:p>
        </p:txBody>
      </p:sp>
    </p:spTree>
    <p:extLst>
      <p:ext uri="{BB962C8B-B14F-4D97-AF65-F5344CB8AC3E}">
        <p14:creationId xmlns:p14="http://schemas.microsoft.com/office/powerpoint/2010/main" xmlns="" val="4220296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696941"/>
          </a:xfrm>
          <a:ln w="9525">
            <a:solidFill>
              <a:schemeClr val="tx1"/>
            </a:solidFill>
          </a:ln>
        </p:spPr>
        <p:txBody>
          <a:bodyPr>
            <a:normAutofit/>
          </a:bodyPr>
          <a:lstStyle/>
          <a:p>
            <a:pPr marL="0" indent="0" algn="ctr">
              <a:buNone/>
            </a:pPr>
            <a:endParaRPr lang="en-US" sz="700" b="1" dirty="0"/>
          </a:p>
          <a:p>
            <a:pPr marL="0" indent="0" algn="ctr">
              <a:buNone/>
            </a:pPr>
            <a:endParaRPr lang="en-US" sz="400" b="1" dirty="0"/>
          </a:p>
          <a:p>
            <a:pPr marL="0" indent="0" algn="ctr">
              <a:buNone/>
            </a:pPr>
            <a:r>
              <a:rPr lang="en-US" sz="3000" b="1" dirty="0"/>
              <a:t>Holistic Education</a:t>
            </a:r>
            <a:endParaRPr lang="en-US" b="1" dirty="0"/>
          </a:p>
          <a:p>
            <a:pPr marL="0" indent="0" algn="ctr">
              <a:buNone/>
            </a:pPr>
            <a:endParaRPr lang="en-US" b="1" dirty="0"/>
          </a:p>
          <a:p>
            <a:pPr marL="0" indent="0" algn="ctr">
              <a:buNone/>
            </a:pPr>
            <a:endParaRPr lang="en-US" sz="700" b="1" dirty="0"/>
          </a:p>
          <a:p>
            <a:pPr marL="0" indent="0" algn="ctr">
              <a:buNone/>
            </a:pPr>
            <a:endParaRPr lang="en-US" sz="700" b="1" dirty="0"/>
          </a:p>
          <a:p>
            <a:pPr marL="0" indent="0" algn="ctr">
              <a:buNone/>
            </a:pPr>
            <a:endParaRPr lang="en-US" sz="700" b="1" dirty="0"/>
          </a:p>
          <a:p>
            <a:pPr marL="0" indent="0" algn="ctr">
              <a:buNone/>
            </a:pPr>
            <a:endParaRPr lang="en-US" sz="700" b="1" dirty="0"/>
          </a:p>
          <a:p>
            <a:pPr marL="0" indent="0">
              <a:buNone/>
            </a:pPr>
            <a:endParaRPr lang="en-US" sz="1800" b="1" dirty="0">
              <a:latin typeface="Times New Roman" panose="02020603050405020304" pitchFamily="18" charset="0"/>
              <a:cs typeface="Times New Roman" panose="02020603050405020304" pitchFamily="18" charset="0"/>
            </a:endParaRPr>
          </a:p>
          <a:p>
            <a:pPr marL="0" indent="0">
              <a:buNone/>
            </a:pPr>
            <a:endParaRPr lang="en-US" sz="1800" b="1" dirty="0">
              <a:latin typeface="Times New Roman" panose="02020603050405020304" pitchFamily="18" charset="0"/>
              <a:cs typeface="Times New Roman" panose="02020603050405020304" pitchFamily="18" charset="0"/>
            </a:endParaRPr>
          </a:p>
          <a:p>
            <a:pPr marL="0" indent="0">
              <a:buNone/>
            </a:pPr>
            <a:r>
              <a:rPr lang="en-US" sz="1800" b="1" dirty="0">
                <a:latin typeface="Times New Roman" panose="02020603050405020304" pitchFamily="18" charset="0"/>
                <a:cs typeface="Times New Roman" panose="02020603050405020304" pitchFamily="18" charset="0"/>
              </a:rPr>
              <a:t>1. </a:t>
            </a:r>
            <a:r>
              <a:rPr lang="en-US" sz="2600" b="1" dirty="0">
                <a:latin typeface="Times New Roman" panose="02020603050405020304" pitchFamily="18" charset="0"/>
                <a:cs typeface="Times New Roman" panose="02020603050405020304" pitchFamily="18" charset="0"/>
              </a:rPr>
              <a:t>Cognitive</a:t>
            </a:r>
            <a:r>
              <a:rPr lang="en-US" sz="1800" b="1" dirty="0">
                <a:latin typeface="Times New Roman" panose="02020603050405020304" pitchFamily="18" charset="0"/>
                <a:cs typeface="Times New Roman" panose="02020603050405020304" pitchFamily="18" charset="0"/>
              </a:rPr>
              <a:t>: OBE using Bloom’s Taxonomy framework involving both  lower order thinking &amp; higher order thinking     through </a:t>
            </a:r>
          </a:p>
          <a:p>
            <a:pPr marL="0" indent="0">
              <a:buNone/>
            </a:pPr>
            <a:r>
              <a:rPr lang="en-US" sz="1800" b="1" dirty="0">
                <a:latin typeface="Times New Roman" panose="02020603050405020304" pitchFamily="18" charset="0"/>
                <a:cs typeface="Times New Roman" panose="02020603050405020304" pitchFamily="18" charset="0"/>
              </a:rPr>
              <a:t>				1. POs &amp; PSOs	</a:t>
            </a:r>
          </a:p>
          <a:p>
            <a:pPr marL="0" indent="0">
              <a:buNone/>
            </a:pPr>
            <a:r>
              <a:rPr lang="en-US" sz="1800" b="1" dirty="0">
                <a:latin typeface="Times New Roman" panose="02020603050405020304" pitchFamily="18" charset="0"/>
                <a:cs typeface="Times New Roman" panose="02020603050405020304" pitchFamily="18" charset="0"/>
              </a:rPr>
              <a:t>				2. COs						                                        </a:t>
            </a:r>
            <a:r>
              <a:rPr lang="en-US" sz="1800" b="1" dirty="0" err="1">
                <a:latin typeface="Times New Roman" panose="02020603050405020304" pitchFamily="18" charset="0"/>
                <a:cs typeface="Times New Roman" panose="02020603050405020304" pitchFamily="18" charset="0"/>
                <a:hlinkClick r:id="rId2" action="ppaction://hlinkfile"/>
              </a:rPr>
              <a:t>Agriculture_Psychomotor</a:t>
            </a:r>
            <a:r>
              <a:rPr lang="en-US" sz="1800" b="1" dirty="0">
                <a:latin typeface="Times New Roman" panose="02020603050405020304" pitchFamily="18" charset="0"/>
                <a:cs typeface="Times New Roman" panose="02020603050405020304" pitchFamily="18" charset="0"/>
                <a:hlinkClick r:id="rId2" action="ppaction://hlinkfile"/>
              </a:rPr>
              <a:t> skills document.docx</a:t>
            </a:r>
            <a:endParaRPr lang="en-US" sz="1800" b="1" dirty="0">
              <a:latin typeface="Times New Roman" panose="02020603050405020304" pitchFamily="18" charset="0"/>
              <a:cs typeface="Times New Roman" panose="02020603050405020304" pitchFamily="18" charset="0"/>
            </a:endParaRPr>
          </a:p>
          <a:p>
            <a:pPr marL="0" indent="0">
              <a:buNone/>
            </a:pPr>
            <a:r>
              <a:rPr lang="en-US" sz="1800" b="1" dirty="0">
                <a:latin typeface="Times New Roman" panose="02020603050405020304" pitchFamily="18" charset="0"/>
                <a:cs typeface="Times New Roman" panose="02020603050405020304" pitchFamily="18" charset="0"/>
              </a:rPr>
              <a:t>		</a:t>
            </a:r>
          </a:p>
          <a:p>
            <a:pPr marL="0" indent="0">
              <a:buNone/>
            </a:pPr>
            <a:r>
              <a:rPr lang="en-US" b="1" dirty="0">
                <a:latin typeface="Times New Roman" panose="02020603050405020304" pitchFamily="18" charset="0"/>
                <a:cs typeface="Times New Roman" panose="02020603050405020304" pitchFamily="18" charset="0"/>
              </a:rPr>
              <a:t>                                                 &amp;               </a:t>
            </a:r>
            <a:r>
              <a:rPr lang="en-US" sz="1800" b="1" dirty="0">
                <a:solidFill>
                  <a:schemeClr val="accent1">
                    <a:lumMod val="60000"/>
                    <a:lumOff val="40000"/>
                  </a:schemeClr>
                </a:solidFill>
                <a:latin typeface="Times New Roman" panose="02020603050405020304" pitchFamily="18" charset="0"/>
                <a:cs typeface="Times New Roman" panose="02020603050405020304" pitchFamily="18" charset="0"/>
              </a:rPr>
              <a:t>     </a:t>
            </a:r>
          </a:p>
          <a:p>
            <a:pPr marL="0" indent="0" algn="ctr">
              <a:buNone/>
            </a:pPr>
            <a:r>
              <a:rPr lang="en-US" sz="1800" b="1" dirty="0"/>
              <a:t>	</a:t>
            </a:r>
          </a:p>
        </p:txBody>
      </p:sp>
      <p:cxnSp>
        <p:nvCxnSpPr>
          <p:cNvPr id="5" name="Straight Connector 4"/>
          <p:cNvCxnSpPr/>
          <p:nvPr/>
        </p:nvCxnSpPr>
        <p:spPr>
          <a:xfrm>
            <a:off x="2210320" y="1368134"/>
            <a:ext cx="6323529" cy="1288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H="1">
            <a:off x="2187160" y="1381014"/>
            <a:ext cx="10732" cy="2210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Rounded Rectangle 13"/>
          <p:cNvSpPr/>
          <p:nvPr/>
        </p:nvSpPr>
        <p:spPr>
          <a:xfrm>
            <a:off x="1160331" y="1667558"/>
            <a:ext cx="1996226" cy="616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Times New Roman" panose="02020603050405020304" pitchFamily="18" charset="0"/>
                <a:cs typeface="Times New Roman" panose="02020603050405020304" pitchFamily="18" charset="0"/>
              </a:rPr>
              <a:t>Cognitive </a:t>
            </a:r>
            <a:r>
              <a:rPr lang="en-US" sz="2000" b="1" dirty="0" smtClean="0">
                <a:latin typeface="Times New Roman" panose="02020603050405020304" pitchFamily="18" charset="0"/>
                <a:cs typeface="Times New Roman" panose="02020603050405020304" pitchFamily="18" charset="0"/>
              </a:rPr>
              <a:t>Skill </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(Head/ Mind)</a:t>
            </a:r>
          </a:p>
        </p:txBody>
      </p:sp>
      <p:sp>
        <p:nvSpPr>
          <p:cNvPr id="16" name="Rounded Rectangle 15"/>
          <p:cNvSpPr/>
          <p:nvPr/>
        </p:nvSpPr>
        <p:spPr>
          <a:xfrm>
            <a:off x="4543884" y="1695564"/>
            <a:ext cx="2052051" cy="6181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Times New Roman" panose="02020603050405020304" pitchFamily="18" charset="0"/>
                <a:cs typeface="Times New Roman" panose="02020603050405020304" pitchFamily="18" charset="0"/>
              </a:rPr>
              <a:t>Affective </a:t>
            </a:r>
            <a:r>
              <a:rPr lang="en-US" sz="2000" b="1" dirty="0" smtClean="0">
                <a:latin typeface="Times New Roman" panose="02020603050405020304" pitchFamily="18" charset="0"/>
                <a:cs typeface="Times New Roman" panose="02020603050405020304" pitchFamily="18" charset="0"/>
              </a:rPr>
              <a:t>Skill    </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(Heart /Soul)</a:t>
            </a:r>
          </a:p>
        </p:txBody>
      </p:sp>
      <p:sp>
        <p:nvSpPr>
          <p:cNvPr id="17" name="Rounded Rectangle 16"/>
          <p:cNvSpPr/>
          <p:nvPr/>
        </p:nvSpPr>
        <p:spPr>
          <a:xfrm>
            <a:off x="7394438" y="1712565"/>
            <a:ext cx="2680598" cy="6053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Times New Roman" panose="02020603050405020304" pitchFamily="18" charset="0"/>
                <a:cs typeface="Times New Roman" panose="02020603050405020304" pitchFamily="18" charset="0"/>
              </a:rPr>
              <a:t>Psychomotor Skill          </a:t>
            </a:r>
            <a:r>
              <a:rPr lang="en-US" dirty="0">
                <a:latin typeface="Times New Roman" panose="02020603050405020304" pitchFamily="18" charset="0"/>
                <a:cs typeface="Times New Roman" panose="02020603050405020304" pitchFamily="18" charset="0"/>
              </a:rPr>
              <a:t>(Hand /Body)</a:t>
            </a:r>
          </a:p>
        </p:txBody>
      </p:sp>
      <p:cxnSp>
        <p:nvCxnSpPr>
          <p:cNvPr id="19" name="Straight Arrow Connector 18"/>
          <p:cNvCxnSpPr/>
          <p:nvPr/>
        </p:nvCxnSpPr>
        <p:spPr>
          <a:xfrm flipH="1">
            <a:off x="5653710" y="911617"/>
            <a:ext cx="3319" cy="4892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H="1">
            <a:off x="8504046" y="1381360"/>
            <a:ext cx="10732" cy="2210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Rectangle 1"/>
          <p:cNvSpPr/>
          <p:nvPr/>
        </p:nvSpPr>
        <p:spPr>
          <a:xfrm>
            <a:off x="550718" y="911617"/>
            <a:ext cx="1963882" cy="716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Arrow Connector 24"/>
          <p:cNvCxnSpPr/>
          <p:nvPr/>
        </p:nvCxnSpPr>
        <p:spPr>
          <a:xfrm flipV="1">
            <a:off x="2489999" y="5634577"/>
            <a:ext cx="6024779" cy="374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985567" y="5102993"/>
            <a:ext cx="1412450" cy="359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Psychomotor</a:t>
            </a:r>
            <a:endParaRPr lang="en-US" sz="1200" b="1" dirty="0"/>
          </a:p>
        </p:txBody>
      </p:sp>
      <p:cxnSp>
        <p:nvCxnSpPr>
          <p:cNvPr id="34" name="Straight Connector 33"/>
          <p:cNvCxnSpPr/>
          <p:nvPr/>
        </p:nvCxnSpPr>
        <p:spPr>
          <a:xfrm>
            <a:off x="3439386" y="5456599"/>
            <a:ext cx="0" cy="1989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a:off x="3073761" y="5456599"/>
            <a:ext cx="3736" cy="19890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156557" y="5111085"/>
            <a:ext cx="1155860" cy="359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Affective</a:t>
            </a:r>
            <a:endParaRPr lang="en-US" sz="1200" b="1" dirty="0"/>
          </a:p>
        </p:txBody>
      </p:sp>
      <p:sp>
        <p:nvSpPr>
          <p:cNvPr id="44" name="Rectangle 43"/>
          <p:cNvSpPr/>
          <p:nvPr/>
        </p:nvSpPr>
        <p:spPr>
          <a:xfrm>
            <a:off x="1902974" y="5768134"/>
            <a:ext cx="751292" cy="359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Low</a:t>
            </a:r>
            <a:endParaRPr lang="en-US" sz="1200" b="1" dirty="0"/>
          </a:p>
        </p:txBody>
      </p:sp>
      <p:sp>
        <p:nvSpPr>
          <p:cNvPr id="45" name="Rectangle 44"/>
          <p:cNvSpPr/>
          <p:nvPr/>
        </p:nvSpPr>
        <p:spPr>
          <a:xfrm>
            <a:off x="7853812" y="5787925"/>
            <a:ext cx="1537854" cy="359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High</a:t>
            </a:r>
            <a:endParaRPr lang="en-US" sz="1200" b="1" dirty="0"/>
          </a:p>
        </p:txBody>
      </p:sp>
      <p:sp>
        <p:nvSpPr>
          <p:cNvPr id="46" name="Rectangle 45"/>
          <p:cNvSpPr/>
          <p:nvPr/>
        </p:nvSpPr>
        <p:spPr>
          <a:xfrm>
            <a:off x="6720234" y="4772269"/>
            <a:ext cx="2531921" cy="698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Cognitive (Lower order Thinking )</a:t>
            </a:r>
            <a:endParaRPr lang="en-US" sz="1200" b="1" dirty="0"/>
          </a:p>
        </p:txBody>
      </p:sp>
      <p:cxnSp>
        <p:nvCxnSpPr>
          <p:cNvPr id="50" name="Straight Arrow Connector 49"/>
          <p:cNvCxnSpPr/>
          <p:nvPr/>
        </p:nvCxnSpPr>
        <p:spPr>
          <a:xfrm flipH="1" flipV="1">
            <a:off x="4543884" y="5018055"/>
            <a:ext cx="1624036" cy="18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161536" y="6277354"/>
            <a:ext cx="1631373" cy="213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p:cNvCxnSpPr>
          <p:nvPr/>
        </p:nvCxnSpPr>
        <p:spPr>
          <a:xfrm>
            <a:off x="7394438" y="5456599"/>
            <a:ext cx="0" cy="17797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2862102" y="5683504"/>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15</a:t>
            </a:r>
            <a:endParaRPr lang="en-US" sz="1200" b="1" dirty="0"/>
          </a:p>
        </p:txBody>
      </p:sp>
      <p:sp>
        <p:nvSpPr>
          <p:cNvPr id="69" name="Rectangle 68"/>
          <p:cNvSpPr/>
          <p:nvPr/>
        </p:nvSpPr>
        <p:spPr>
          <a:xfrm>
            <a:off x="3257740" y="5652169"/>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20</a:t>
            </a:r>
            <a:endParaRPr lang="en-US" sz="1200" b="1" dirty="0"/>
          </a:p>
        </p:txBody>
      </p:sp>
      <p:sp>
        <p:nvSpPr>
          <p:cNvPr id="70" name="Rectangle 69"/>
          <p:cNvSpPr/>
          <p:nvPr/>
        </p:nvSpPr>
        <p:spPr>
          <a:xfrm>
            <a:off x="4567907" y="5658162"/>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40</a:t>
            </a:r>
            <a:endParaRPr lang="en-US" sz="1200" b="1" dirty="0"/>
          </a:p>
        </p:txBody>
      </p:sp>
      <p:sp>
        <p:nvSpPr>
          <p:cNvPr id="71" name="Rectangle 70"/>
          <p:cNvSpPr/>
          <p:nvPr/>
        </p:nvSpPr>
        <p:spPr>
          <a:xfrm>
            <a:off x="3927954" y="5655552"/>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30</a:t>
            </a:r>
            <a:endParaRPr lang="en-US" sz="1200" b="1" dirty="0"/>
          </a:p>
        </p:txBody>
      </p:sp>
      <p:sp>
        <p:nvSpPr>
          <p:cNvPr id="72" name="Rectangle 71"/>
          <p:cNvSpPr/>
          <p:nvPr/>
        </p:nvSpPr>
        <p:spPr>
          <a:xfrm>
            <a:off x="5792909" y="5652169"/>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60</a:t>
            </a:r>
            <a:endParaRPr lang="en-US" sz="1200" b="1" dirty="0"/>
          </a:p>
        </p:txBody>
      </p:sp>
      <p:sp>
        <p:nvSpPr>
          <p:cNvPr id="73" name="Rectangle 72"/>
          <p:cNvSpPr/>
          <p:nvPr/>
        </p:nvSpPr>
        <p:spPr>
          <a:xfrm>
            <a:off x="5179854" y="5636574"/>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50</a:t>
            </a:r>
            <a:endParaRPr lang="en-US" sz="1200" b="1" dirty="0"/>
          </a:p>
        </p:txBody>
      </p:sp>
      <p:sp>
        <p:nvSpPr>
          <p:cNvPr id="74" name="Rectangle 73"/>
          <p:cNvSpPr/>
          <p:nvPr/>
        </p:nvSpPr>
        <p:spPr>
          <a:xfrm>
            <a:off x="6335771" y="5658162"/>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70</a:t>
            </a:r>
            <a:endParaRPr lang="en-US" sz="1200" b="1" dirty="0"/>
          </a:p>
        </p:txBody>
      </p:sp>
      <p:sp>
        <p:nvSpPr>
          <p:cNvPr id="75" name="Rectangle 74"/>
          <p:cNvSpPr/>
          <p:nvPr/>
        </p:nvSpPr>
        <p:spPr>
          <a:xfrm>
            <a:off x="6902014" y="5648615"/>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80</a:t>
            </a:r>
            <a:endParaRPr lang="en-US" sz="1200" b="1" dirty="0"/>
          </a:p>
        </p:txBody>
      </p:sp>
      <p:sp>
        <p:nvSpPr>
          <p:cNvPr id="76" name="Rectangle 75"/>
          <p:cNvSpPr/>
          <p:nvPr/>
        </p:nvSpPr>
        <p:spPr>
          <a:xfrm>
            <a:off x="7394438" y="5649199"/>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90</a:t>
            </a:r>
            <a:endParaRPr lang="en-US" sz="1200" b="1" dirty="0"/>
          </a:p>
        </p:txBody>
      </p:sp>
      <p:sp>
        <p:nvSpPr>
          <p:cNvPr id="77" name="Rectangle 76"/>
          <p:cNvSpPr/>
          <p:nvPr/>
        </p:nvSpPr>
        <p:spPr>
          <a:xfrm>
            <a:off x="7962880" y="5659589"/>
            <a:ext cx="475438"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100</a:t>
            </a:r>
            <a:endParaRPr lang="en-US" sz="1200" b="1" dirty="0"/>
          </a:p>
        </p:txBody>
      </p:sp>
      <p:sp>
        <p:nvSpPr>
          <p:cNvPr id="81" name="Rectangle 80"/>
          <p:cNvSpPr/>
          <p:nvPr/>
        </p:nvSpPr>
        <p:spPr>
          <a:xfrm>
            <a:off x="2197892" y="5651491"/>
            <a:ext cx="384463" cy="2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Times New Roman" panose="02020603050405020304" pitchFamily="18" charset="0"/>
                <a:cs typeface="Times New Roman" panose="02020603050405020304" pitchFamily="18" charset="0"/>
              </a:rPr>
              <a:t>0</a:t>
            </a:r>
            <a:endParaRPr lang="en-US" sz="1200" b="1" dirty="0"/>
          </a:p>
        </p:txBody>
      </p:sp>
      <p:sp>
        <p:nvSpPr>
          <p:cNvPr id="18" name="Rectangle 17">
            <a:extLst>
              <a:ext uri="{FF2B5EF4-FFF2-40B4-BE49-F238E27FC236}">
                <a16:creationId xmlns:a16="http://schemas.microsoft.com/office/drawing/2014/main" xmlns="" id="{7BF143DC-2E01-4C24-AAB5-F92D68B5DC54}"/>
              </a:ext>
            </a:extLst>
          </p:cNvPr>
          <p:cNvSpPr/>
          <p:nvPr/>
        </p:nvSpPr>
        <p:spPr>
          <a:xfrm>
            <a:off x="5792909" y="6026754"/>
            <a:ext cx="2554678" cy="480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Time ,Effort &amp;  Money</a:t>
            </a:r>
          </a:p>
        </p:txBody>
      </p:sp>
    </p:spTree>
    <p:extLst>
      <p:ext uri="{BB962C8B-B14F-4D97-AF65-F5344CB8AC3E}">
        <p14:creationId xmlns:p14="http://schemas.microsoft.com/office/powerpoint/2010/main" xmlns="" val="911633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983FB5-02D0-4C50-9437-5E1AEBD1450A}"/>
              </a:ext>
            </a:extLst>
          </p:cNvPr>
          <p:cNvSpPr>
            <a:spLocks noGrp="1"/>
          </p:cNvSpPr>
          <p:nvPr>
            <p:ph type="title"/>
          </p:nvPr>
        </p:nvSpPr>
        <p:spPr>
          <a:xfrm>
            <a:off x="0" y="69472"/>
            <a:ext cx="11161807" cy="1400530"/>
          </a:xfrm>
        </p:spPr>
        <p:txBody>
          <a:bodyPr/>
          <a:lstStyle/>
          <a:p>
            <a:r>
              <a:rPr lang="en-US" dirty="0"/>
              <a:t>Holistic Education Delivery.</a:t>
            </a:r>
            <a:endParaRPr lang="en-IN" dirty="0"/>
          </a:p>
        </p:txBody>
      </p:sp>
      <p:graphicFrame>
        <p:nvGraphicFramePr>
          <p:cNvPr id="4" name="Content Placeholder 3">
            <a:extLst>
              <a:ext uri="{FF2B5EF4-FFF2-40B4-BE49-F238E27FC236}">
                <a16:creationId xmlns:a16="http://schemas.microsoft.com/office/drawing/2014/main" xmlns="" id="{F28EF935-6911-4DB9-BBBD-7F5F60D2D77A}"/>
              </a:ext>
            </a:extLst>
          </p:cNvPr>
          <p:cNvGraphicFramePr>
            <a:graphicFrameLocks noGrp="1"/>
          </p:cNvGraphicFramePr>
          <p:nvPr>
            <p:ph idx="1"/>
            <p:extLst>
              <p:ext uri="{D42A27DB-BD31-4B8C-83A1-F6EECF244321}">
                <p14:modId xmlns:p14="http://schemas.microsoft.com/office/powerpoint/2010/main" xmlns="" val="4015422523"/>
              </p:ext>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xmlns="" id="{42B05CC9-D6F7-46CA-8740-F4F56333CD82}"/>
              </a:ext>
            </a:extLst>
          </p:cNvPr>
          <p:cNvPicPr>
            <a:picLocks noChangeAspect="1"/>
          </p:cNvPicPr>
          <p:nvPr/>
        </p:nvPicPr>
        <p:blipFill>
          <a:blip r:embed="rId6"/>
          <a:stretch>
            <a:fillRect/>
          </a:stretch>
        </p:blipFill>
        <p:spPr>
          <a:xfrm>
            <a:off x="11161807" y="135698"/>
            <a:ext cx="768163" cy="634039"/>
          </a:xfrm>
          <a:prstGeom prst="rect">
            <a:avLst/>
          </a:prstGeom>
        </p:spPr>
      </p:pic>
    </p:spTree>
    <p:extLst>
      <p:ext uri="{BB962C8B-B14F-4D97-AF65-F5344CB8AC3E}">
        <p14:creationId xmlns:p14="http://schemas.microsoft.com/office/powerpoint/2010/main" xmlns="" val="2286192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D2FBCE-A78F-49A2-A431-B221F15B0684}"/>
              </a:ext>
            </a:extLst>
          </p:cNvPr>
          <p:cNvSpPr>
            <a:spLocks noGrp="1"/>
          </p:cNvSpPr>
          <p:nvPr>
            <p:ph type="title"/>
          </p:nvPr>
        </p:nvSpPr>
        <p:spPr>
          <a:xfrm>
            <a:off x="365759" y="121921"/>
            <a:ext cx="9906001" cy="721359"/>
          </a:xfrm>
        </p:spPr>
        <p:txBody>
          <a:bodyPr/>
          <a:lstStyle/>
          <a:p>
            <a:r>
              <a:rPr lang="en-IN" sz="3600" b="1" dirty="0">
                <a:solidFill>
                  <a:srgbClr val="FFC000"/>
                </a:solidFill>
              </a:rPr>
              <a:t>c.   ACADEMIC APPROACH</a:t>
            </a:r>
          </a:p>
        </p:txBody>
      </p:sp>
      <p:sp>
        <p:nvSpPr>
          <p:cNvPr id="3" name="Content Placeholder 2">
            <a:extLst>
              <a:ext uri="{FF2B5EF4-FFF2-40B4-BE49-F238E27FC236}">
                <a16:creationId xmlns:a16="http://schemas.microsoft.com/office/drawing/2014/main" xmlns="" id="{80FC9AD7-9846-4E00-8135-244FD89DB5E1}"/>
              </a:ext>
            </a:extLst>
          </p:cNvPr>
          <p:cNvSpPr>
            <a:spLocks noGrp="1"/>
          </p:cNvSpPr>
          <p:nvPr>
            <p:ph idx="1"/>
          </p:nvPr>
        </p:nvSpPr>
        <p:spPr>
          <a:xfrm>
            <a:off x="0" y="843280"/>
            <a:ext cx="12192000" cy="6014720"/>
          </a:xfrm>
        </p:spPr>
        <p:txBody>
          <a:bodyPr>
            <a:normAutofit/>
          </a:bodyPr>
          <a:lstStyle/>
          <a:p>
            <a:pPr algn="just">
              <a:buFont typeface="Wingdings" panose="05000000000000000000" pitchFamily="2" charset="2"/>
              <a:buChar char="v"/>
            </a:pPr>
            <a:r>
              <a:rPr lang="en-IN" sz="2400" dirty="0">
                <a:latin typeface="Times New Roman" panose="02020603050405020304" pitchFamily="18" charset="0"/>
                <a:cs typeface="Times New Roman" panose="02020603050405020304" pitchFamily="18" charset="0"/>
              </a:rPr>
              <a:t>  </a:t>
            </a:r>
            <a:r>
              <a:rPr lang="en-IN" sz="2400" b="1" dirty="0">
                <a:latin typeface="Times New Roman" panose="02020603050405020304" pitchFamily="18" charset="0"/>
                <a:cs typeface="Times New Roman" panose="02020603050405020304" pitchFamily="18" charset="0"/>
              </a:rPr>
              <a:t>Holistic Education Design  &amp; Multi disciplinary approach</a:t>
            </a:r>
          </a:p>
          <a:p>
            <a:pPr algn="just">
              <a:buFont typeface="Wingdings" panose="05000000000000000000" pitchFamily="2" charset="2"/>
              <a:buChar char="v"/>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CBCS</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&amp;</a:t>
            </a:r>
            <a:r>
              <a:rPr lang="en-IN" sz="2400" b="1" dirty="0">
                <a:latin typeface="Times New Roman" panose="02020603050405020304" pitchFamily="18" charset="0"/>
                <a:cs typeface="Times New Roman" panose="02020603050405020304" pitchFamily="18" charset="0"/>
              </a:rPr>
              <a:t> Out Come Based Education (OBE)</a:t>
            </a:r>
          </a:p>
          <a:p>
            <a:pPr algn="just">
              <a:buFont typeface="Wingdings" panose="05000000000000000000" pitchFamily="2" charset="2"/>
              <a:buChar char="v"/>
            </a:pPr>
            <a:r>
              <a:rPr lang="en-IN" sz="2400" b="1" dirty="0">
                <a:latin typeface="Times New Roman" panose="02020603050405020304" pitchFamily="18" charset="0"/>
                <a:cs typeface="Times New Roman" panose="02020603050405020304" pitchFamily="18" charset="0"/>
              </a:rPr>
              <a:t> Bloom’s Taxonomy Framework</a:t>
            </a:r>
          </a:p>
          <a:p>
            <a:pPr algn="just">
              <a:buFont typeface="Wingdings" panose="05000000000000000000" pitchFamily="2" charset="2"/>
              <a:buChar char="v"/>
            </a:pPr>
            <a:r>
              <a:rPr lang="en-IN" sz="2400" b="1" dirty="0">
                <a:latin typeface="Times New Roman" panose="02020603050405020304" pitchFamily="18" charset="0"/>
                <a:cs typeface="Times New Roman" panose="02020603050405020304" pitchFamily="18" charset="0"/>
              </a:rPr>
              <a:t>Alignment of Pedagogy with Outcomes ( Learning Experience)</a:t>
            </a:r>
          </a:p>
          <a:p>
            <a:pPr algn="just">
              <a:buFont typeface="Wingdings" panose="05000000000000000000" pitchFamily="2" charset="2"/>
              <a:buChar char="v"/>
            </a:pPr>
            <a:r>
              <a:rPr lang="en-IN" sz="2400" b="1" dirty="0">
                <a:latin typeface="Times New Roman" panose="02020603050405020304" pitchFamily="18" charset="0"/>
                <a:cs typeface="Times New Roman" panose="02020603050405020304" pitchFamily="18" charset="0"/>
              </a:rPr>
              <a:t>Continuous Evaluation and alignment with Outcomes &amp; Pedagogy</a:t>
            </a:r>
          </a:p>
          <a:p>
            <a:pPr marL="0" indent="0" algn="just">
              <a:buNone/>
            </a:pPr>
            <a:endParaRPr lang="en-IN" sz="2400" b="1"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Programme Study &amp; Evaluation Scheme of the concerned programme prepared according to the norms and standards as specified by UGC/concerned regulatory council, and National Education </a:t>
            </a:r>
            <a:r>
              <a:rPr lang="en-US"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Policy-2020.(</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NEP-2020</a:t>
            </a:r>
            <a:r>
              <a:rPr lang="en-US"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rtl="0" eaLnBrk="1" fontAlgn="t" latinLnBrk="0" hangingPunct="1">
              <a:spcBef>
                <a:spcPts val="0"/>
              </a:spcBef>
              <a:spcAft>
                <a:spcPts val="0"/>
              </a:spcAft>
              <a:buFont typeface="Wingdings" panose="05000000000000000000" pitchFamily="2" charset="2"/>
              <a:buChar char="v"/>
            </a:pPr>
            <a:r>
              <a:rPr lang="en-US" sz="2400" b="1" i="0" u="none" strike="noStrike" kern="1200" dirty="0">
                <a:solidFill>
                  <a:srgbClr val="FFFFFF"/>
                </a:solidFill>
                <a:effectLst/>
                <a:latin typeface="Times New Roman" panose="02020603050405020304" pitchFamily="18" charset="0"/>
                <a:cs typeface="Times New Roman" panose="02020603050405020304" pitchFamily="18" charset="0"/>
              </a:rPr>
              <a:t>Skill Enhancement, </a:t>
            </a:r>
            <a:r>
              <a:rPr lang="en-US" sz="2400" b="1" i="0" u="none" strike="noStrike" kern="1200" dirty="0" smtClean="0">
                <a:solidFill>
                  <a:srgbClr val="FFFFFF"/>
                </a:solidFill>
                <a:effectLst/>
                <a:latin typeface="Times New Roman" panose="02020603050405020304" pitchFamily="18" charset="0"/>
                <a:cs typeface="Times New Roman" panose="02020603050405020304" pitchFamily="18" charset="0"/>
              </a:rPr>
              <a:t>Bridge </a:t>
            </a:r>
            <a:r>
              <a:rPr lang="en-US" sz="2400" b="1" i="0" u="none" strike="noStrike" kern="1200" dirty="0">
                <a:solidFill>
                  <a:srgbClr val="FFFFFF"/>
                </a:solidFill>
                <a:effectLst/>
                <a:latin typeface="Times New Roman" panose="02020603050405020304" pitchFamily="18" charset="0"/>
                <a:cs typeface="Times New Roman" panose="02020603050405020304" pitchFamily="18" charset="0"/>
              </a:rPr>
              <a:t>&amp; Value</a:t>
            </a:r>
            <a:r>
              <a:rPr lang="en-US" sz="2400" b="1" i="0" u="none" strike="noStrike" kern="1200" baseline="0" dirty="0">
                <a:solidFill>
                  <a:srgbClr val="FFFFFF"/>
                </a:solidFill>
                <a:effectLst/>
                <a:latin typeface="Times New Roman" panose="02020603050405020304" pitchFamily="18" charset="0"/>
                <a:cs typeface="Times New Roman" panose="02020603050405020304" pitchFamily="18" charset="0"/>
              </a:rPr>
              <a:t> Added Courses </a:t>
            </a:r>
          </a:p>
          <a:p>
            <a:pPr algn="just" rtl="0" eaLnBrk="1" fontAlgn="t" latinLnBrk="0" hangingPunct="1">
              <a:spcBef>
                <a:spcPts val="0"/>
              </a:spcBef>
              <a:spcAft>
                <a:spcPts val="0"/>
              </a:spcAft>
              <a:buFont typeface="Wingdings" panose="05000000000000000000" pitchFamily="2" charset="2"/>
              <a:buChar char="v"/>
            </a:pPr>
            <a:endParaRPr lang="en-IN" sz="2400" b="1" i="0" u="none" strike="noStrike" dirty="0">
              <a:effectLst/>
              <a:latin typeface="Times New Roman" panose="02020603050405020304" pitchFamily="18" charset="0"/>
              <a:cs typeface="Times New Roman" panose="02020603050405020304" pitchFamily="18" charset="0"/>
            </a:endParaRPr>
          </a:p>
          <a:p>
            <a:pPr>
              <a:buNone/>
            </a:pPr>
            <a:endParaRPr lang="en-IN" b="1" dirty="0"/>
          </a:p>
        </p:txBody>
      </p:sp>
      <p:pic>
        <p:nvPicPr>
          <p:cNvPr id="5"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4017328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20" y="121920"/>
            <a:ext cx="11968479" cy="1100695"/>
          </a:xfrm>
        </p:spPr>
        <p:txBody>
          <a:bodyPr/>
          <a:lstStyle/>
          <a:p>
            <a:r>
              <a:rPr lang="en-US" sz="3200" b="1" dirty="0">
                <a:solidFill>
                  <a:srgbClr val="FFC000"/>
                </a:solidFill>
                <a:latin typeface="Times New Roman" panose="02020603050405020304" pitchFamily="18" charset="0"/>
                <a:cs typeface="Times New Roman" panose="02020603050405020304" pitchFamily="18" charset="0"/>
              </a:rPr>
              <a:t>Student handout is </a:t>
            </a:r>
            <a:r>
              <a:rPr lang="en-US" sz="3200" b="1" dirty="0" smtClean="0">
                <a:solidFill>
                  <a:srgbClr val="FFC000"/>
                </a:solidFill>
                <a:latin typeface="Times New Roman" panose="02020603050405020304" pitchFamily="18" charset="0"/>
                <a:cs typeface="Times New Roman" panose="02020603050405020304" pitchFamily="18" charset="0"/>
              </a:rPr>
              <a:t>fundamental </a:t>
            </a:r>
            <a:r>
              <a:rPr lang="en-US" sz="3200" b="1" dirty="0">
                <a:solidFill>
                  <a:srgbClr val="FFC000"/>
                </a:solidFill>
                <a:latin typeface="Times New Roman" panose="02020603050405020304" pitchFamily="18" charset="0"/>
                <a:cs typeface="Times New Roman" panose="02020603050405020304" pitchFamily="18" charset="0"/>
              </a:rPr>
              <a:t>to the “learning plan’’ </a:t>
            </a:r>
            <a:br>
              <a:rPr lang="en-US" sz="3200" b="1" dirty="0">
                <a:solidFill>
                  <a:srgbClr val="FFC000"/>
                </a:solidFill>
                <a:latin typeface="Times New Roman" panose="02020603050405020304" pitchFamily="18" charset="0"/>
                <a:cs typeface="Times New Roman" panose="02020603050405020304" pitchFamily="18" charset="0"/>
              </a:rPr>
            </a:br>
            <a:r>
              <a:rPr lang="en-US" sz="3200" b="1" dirty="0">
                <a:solidFill>
                  <a:srgbClr val="FFC000"/>
                </a:solidFill>
                <a:latin typeface="Times New Roman" panose="02020603050405020304" pitchFamily="18" charset="0"/>
                <a:cs typeface="Times New Roman" panose="02020603050405020304" pitchFamily="18" charset="0"/>
              </a:rPr>
              <a:t>and covers the following details:</a:t>
            </a:r>
            <a:br>
              <a:rPr lang="en-US" sz="3200" b="1" dirty="0">
                <a:solidFill>
                  <a:srgbClr val="FFC000"/>
                </a:solidFill>
                <a:latin typeface="Times New Roman" panose="02020603050405020304" pitchFamily="18" charset="0"/>
                <a:cs typeface="Times New Roman" panose="02020603050405020304" pitchFamily="18" charset="0"/>
              </a:rPr>
            </a:br>
            <a:endParaRPr lang="en-US" sz="3200" b="1" dirty="0">
              <a:solidFill>
                <a:srgbClr val="FFC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316881"/>
            <a:ext cx="12191999" cy="5541119"/>
          </a:xfrm>
        </p:spPr>
        <p:txBody>
          <a:bodyPr>
            <a:normAutofit/>
          </a:bodyPr>
          <a:lstStyle/>
          <a:p>
            <a:r>
              <a:rPr lang="en-US" sz="2800" b="1" dirty="0"/>
              <a:t>Course Perspective </a:t>
            </a:r>
          </a:p>
          <a:p>
            <a:r>
              <a:rPr lang="en-US" sz="2800" b="1" dirty="0"/>
              <a:t>Programme Specific Outcomes (PSOs)</a:t>
            </a:r>
          </a:p>
          <a:p>
            <a:r>
              <a:rPr lang="en-US" sz="2800" b="1" dirty="0"/>
              <a:t>Course Outcomes (COs)</a:t>
            </a:r>
          </a:p>
          <a:p>
            <a:r>
              <a:rPr lang="en-US" sz="2800" b="1" dirty="0"/>
              <a:t>Contents										</a:t>
            </a:r>
            <a:r>
              <a:rPr lang="en-US" sz="2800" b="1" dirty="0">
                <a:hlinkClick r:id="rId2" action="ppaction://hlinkfile"/>
              </a:rPr>
              <a:t>Course handout SM_1 (2).docx</a:t>
            </a:r>
            <a:endParaRPr lang="en-US" sz="2800" b="1" dirty="0"/>
          </a:p>
          <a:p>
            <a:r>
              <a:rPr lang="en-US" sz="2800" b="1" dirty="0"/>
              <a:t>Assessment Strategy</a:t>
            </a:r>
          </a:p>
          <a:p>
            <a:r>
              <a:rPr lang="en-US" sz="2800" b="1" dirty="0"/>
              <a:t>CO- PSO Matrix</a:t>
            </a:r>
          </a:p>
          <a:p>
            <a:r>
              <a:rPr lang="en-US" sz="2800" b="1" dirty="0"/>
              <a:t>Learning Plan</a:t>
            </a:r>
          </a:p>
          <a:p>
            <a:r>
              <a:rPr lang="en-US" sz="2800" b="1" dirty="0"/>
              <a:t>Reference </a:t>
            </a:r>
          </a:p>
          <a:p>
            <a:r>
              <a:rPr lang="en-US" sz="2800" b="1" dirty="0"/>
              <a:t>Guidelines for project</a:t>
            </a:r>
          </a:p>
          <a:p>
            <a:endParaRPr lang="en-US" dirty="0"/>
          </a:p>
        </p:txBody>
      </p:sp>
      <p:pic>
        <p:nvPicPr>
          <p:cNvPr id="4" name="Picture 2" descr="C:\Users\Anoop Daniel\Desktop\TMU.png"/>
          <p:cNvPicPr>
            <a:picLocks noChangeAspect="1" noChangeArrowheads="1"/>
          </p:cNvPicPr>
          <p:nvPr/>
        </p:nvPicPr>
        <p:blipFill>
          <a:blip r:embed="rId3"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2152421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8" cy="1182387"/>
          </a:xfrm>
        </p:spPr>
        <p:txBody>
          <a:bodyPr/>
          <a:lstStyle/>
          <a:p>
            <a:r>
              <a:rPr lang="en-US" b="1" dirty="0">
                <a:solidFill>
                  <a:schemeClr val="accent1">
                    <a:lumMod val="60000"/>
                    <a:lumOff val="40000"/>
                  </a:schemeClr>
                </a:solidFill>
              </a:rPr>
              <a:t>    </a:t>
            </a:r>
            <a:r>
              <a:rPr lang="en-US" sz="3600" b="1" dirty="0">
                <a:solidFill>
                  <a:schemeClr val="accent1">
                    <a:lumMod val="60000"/>
                    <a:lumOff val="40000"/>
                  </a:schemeClr>
                </a:solidFill>
              </a:rPr>
              <a:t>d.    EXAMINATION PROCESS</a:t>
            </a:r>
            <a:r>
              <a:rPr lang="en-US" b="1" dirty="0">
                <a:solidFill>
                  <a:schemeClr val="accent1">
                    <a:lumMod val="60000"/>
                    <a:lumOff val="40000"/>
                  </a:schemeClr>
                </a:solidFill>
              </a:rPr>
              <a:t> </a:t>
            </a:r>
          </a:p>
        </p:txBody>
      </p:sp>
      <p:sp>
        <p:nvSpPr>
          <p:cNvPr id="3" name="Content Placeholder 2"/>
          <p:cNvSpPr>
            <a:spLocks noGrp="1"/>
          </p:cNvSpPr>
          <p:nvPr>
            <p:ph idx="1"/>
          </p:nvPr>
        </p:nvSpPr>
        <p:spPr>
          <a:xfrm>
            <a:off x="0" y="762000"/>
            <a:ext cx="12191999" cy="5857875"/>
          </a:xfrm>
        </p:spPr>
        <p:txBody>
          <a:bodyPr>
            <a:normAutofit fontScale="70000" lnSpcReduction="20000"/>
          </a:bodyPr>
          <a:lstStyle/>
          <a:p>
            <a:pPr algn="just">
              <a:buFont typeface="Wingdings" panose="05000000000000000000" pitchFamily="2" charset="2"/>
              <a:buChar char="v"/>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CBCS &amp; Credit based semester as well as annual </a:t>
            </a:r>
            <a:r>
              <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rPr>
              <a:t>system.</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Internal and external assessment components for continuous and </a:t>
            </a:r>
            <a:r>
              <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rPr>
              <a:t>comprehensive </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evaluation of students’ </a:t>
            </a:r>
            <a:r>
              <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rPr>
              <a:t> performance</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buFont typeface="Wingdings" panose="05000000000000000000" pitchFamily="2" charset="2"/>
              <a:buChar char="v"/>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Question papers are set   &amp; evaluated by the external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e</a:t>
            </a:r>
            <a:r>
              <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rPr>
              <a:t>xaminers.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The Average time from the date of examination conducted and the date of result declaration is  15 days (Final year) and up to 30 days (for all other years).</a:t>
            </a:r>
          </a:p>
          <a:p>
            <a:pPr algn="just">
              <a:buFont typeface="Wingdings" panose="05000000000000000000" pitchFamily="2" charset="2"/>
              <a:buChar char="v"/>
            </a:pPr>
            <a:r>
              <a:rPr lang="en-US" sz="3200" dirty="0">
                <a:latin typeface="Times New Roman" panose="02020603050405020304" pitchFamily="18" charset="0"/>
                <a:cs typeface="Times New Roman" panose="02020603050405020304" pitchFamily="18" charset="0"/>
              </a:rPr>
              <a:t>While the internal evaluation comprises of two parts:  3 Tests, project / assignments, and attendance, the end semester examination is fully external for ensuring fair assessment of the students competence.</a:t>
            </a:r>
          </a:p>
          <a:p>
            <a:pPr algn="just">
              <a:buFont typeface="Wingdings" panose="05000000000000000000" pitchFamily="2" charset="2"/>
              <a:buChar char="v"/>
            </a:pPr>
            <a:endParaRPr lang="en-IN" sz="32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endParaRPr lang="en-IN" sz="32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endParaRPr lang="en-IN" sz="3200" dirty="0">
              <a:latin typeface="Times New Roman" panose="02020603050405020304" pitchFamily="18" charset="0"/>
              <a:cs typeface="Times New Roman" panose="02020603050405020304" pitchFamily="18" charset="0"/>
            </a:endParaRPr>
          </a:p>
          <a:p>
            <a:pPr algn="just">
              <a:buNone/>
            </a:pPr>
            <a:endParaRPr lang="en-IN" sz="3200" dirty="0">
              <a:latin typeface="Times New Roman" panose="02020603050405020304" pitchFamily="18" charset="0"/>
              <a:cs typeface="Times New Roman" panose="02020603050405020304" pitchFamily="18" charset="0"/>
            </a:endParaRPr>
          </a:p>
          <a:p>
            <a:pPr algn="just">
              <a:buNone/>
            </a:pPr>
            <a:endParaRPr lang="en-IN" sz="3200" dirty="0">
              <a:latin typeface="Times New Roman" panose="02020603050405020304" pitchFamily="18" charset="0"/>
              <a:cs typeface="Times New Roman" panose="02020603050405020304" pitchFamily="18" charset="0"/>
            </a:endParaRPr>
          </a:p>
          <a:p>
            <a:pPr algn="just">
              <a:buNone/>
            </a:pPr>
            <a:endParaRPr lang="en-US" sz="32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Note: </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the norms of concerned statutory council (wherever the council has prescribed so) are </a:t>
            </a:r>
            <a:r>
              <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rPr>
              <a:t>followed.</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endParaRPr lang="en-US" sz="3200" dirty="0">
              <a:latin typeface="Times New Roman" panose="02020603050405020304" pitchFamily="18" charset="0"/>
              <a:cs typeface="Times New Roman" panose="02020603050405020304" pitchFamily="18" charset="0"/>
            </a:endParaRPr>
          </a:p>
        </p:txBody>
      </p:sp>
      <p:pic>
        <p:nvPicPr>
          <p:cNvPr id="4" name="Picture 3" descr="whatt.jpg"/>
          <p:cNvPicPr>
            <a:picLocks noChangeAspect="1"/>
          </p:cNvPicPr>
          <p:nvPr/>
        </p:nvPicPr>
        <p:blipFill>
          <a:blip r:embed="rId2" cstate="print"/>
          <a:stretch>
            <a:fillRect/>
          </a:stretch>
        </p:blipFill>
        <p:spPr>
          <a:xfrm>
            <a:off x="1442085" y="3475300"/>
            <a:ext cx="7802880" cy="2460523"/>
          </a:xfrm>
          <a:prstGeom prst="rect">
            <a:avLst/>
          </a:prstGeom>
        </p:spPr>
      </p:pic>
    </p:spTree>
    <p:extLst>
      <p:ext uri="{BB962C8B-B14F-4D97-AF65-F5344CB8AC3E}">
        <p14:creationId xmlns:p14="http://schemas.microsoft.com/office/powerpoint/2010/main" xmlns="" val="1096323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272D875-D40F-4440-AE3E-92808A0BDFB2}"/>
              </a:ext>
            </a:extLst>
          </p:cNvPr>
          <p:cNvSpPr txBox="1"/>
          <p:nvPr/>
        </p:nvSpPr>
        <p:spPr>
          <a:xfrm>
            <a:off x="142875" y="273178"/>
            <a:ext cx="12049125" cy="1015663"/>
          </a:xfrm>
          <a:prstGeom prst="rect">
            <a:avLst/>
          </a:prstGeom>
          <a:noFill/>
        </p:spPr>
        <p:txBody>
          <a:bodyPr wrap="square">
            <a:spAutoFit/>
          </a:bodyPr>
          <a:lstStyle/>
          <a:p>
            <a:r>
              <a:rPr lang="en-IN" sz="3200" b="1" dirty="0"/>
              <a:t> </a:t>
            </a:r>
            <a:r>
              <a:rPr lang="en-IN" sz="2400" b="1" dirty="0">
                <a:solidFill>
                  <a:schemeClr val="bg1"/>
                </a:solidFill>
              </a:rPr>
              <a:t>     </a:t>
            </a:r>
            <a:r>
              <a:rPr lang="en-IN" sz="3600" b="1" dirty="0">
                <a:solidFill>
                  <a:srgbClr val="FFC000"/>
                </a:solidFill>
              </a:rPr>
              <a:t>e.  Student Details, Support &amp; Progression</a:t>
            </a:r>
          </a:p>
          <a:p>
            <a:r>
              <a:rPr lang="en-IN" sz="2400" b="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IN" sz="2200" b="1" dirty="0">
                <a:ea typeface="Times New Roman" panose="02020603050405020304" pitchFamily="18" charset="0"/>
                <a:cs typeface="Times New Roman" panose="02020603050405020304" pitchFamily="18" charset="0"/>
              </a:rPr>
              <a:t>1) Total </a:t>
            </a:r>
            <a:r>
              <a:rPr lang="en-US" sz="2200" b="1" dirty="0">
                <a:ea typeface="Times New Roman" panose="02020603050405020304" pitchFamily="18" charset="0"/>
                <a:cs typeface="Times New Roman" panose="02020603050405020304" pitchFamily="18" charset="0"/>
              </a:rPr>
              <a:t>number of students enrolled currently: 10,246</a:t>
            </a:r>
            <a:endParaRPr lang="en-IN" sz="2200" b="1" dirty="0"/>
          </a:p>
        </p:txBody>
      </p:sp>
      <p:pic>
        <p:nvPicPr>
          <p:cNvPr id="7"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
        <p:nvSpPr>
          <p:cNvPr id="5" name="Rectangle 4"/>
          <p:cNvSpPr/>
          <p:nvPr/>
        </p:nvSpPr>
        <p:spPr>
          <a:xfrm>
            <a:off x="0" y="1961046"/>
            <a:ext cx="12192000" cy="2893100"/>
          </a:xfrm>
          <a:prstGeom prst="rect">
            <a:avLst/>
          </a:prstGeom>
        </p:spPr>
        <p:txBody>
          <a:bodyPr wrap="square">
            <a:spAutoFit/>
          </a:bodyPr>
          <a:lstStyle/>
          <a:p>
            <a:pPr>
              <a:buFont typeface="Wingdings" pitchFamily="2" charset="2"/>
              <a:buChar char="Ø"/>
            </a:pPr>
            <a:r>
              <a:rPr lang="en-IN" sz="2600" b="1" dirty="0"/>
              <a:t> Total no of students admitted in </a:t>
            </a:r>
            <a:r>
              <a:rPr lang="en-IN" sz="2600" b="1" dirty="0" smtClean="0"/>
              <a:t>2018-19:  </a:t>
            </a:r>
            <a:r>
              <a:rPr lang="en-IN" sz="2600" b="1" dirty="0"/>
              <a:t>3394</a:t>
            </a:r>
          </a:p>
          <a:p>
            <a:endParaRPr lang="en-IN" sz="2600" b="1" dirty="0"/>
          </a:p>
          <a:p>
            <a:pPr>
              <a:buFont typeface="Wingdings" pitchFamily="2" charset="2"/>
              <a:buChar char="Ø"/>
            </a:pPr>
            <a:r>
              <a:rPr lang="en-IN" sz="2600" b="1" dirty="0"/>
              <a:t> Total no of students admitted in </a:t>
            </a:r>
            <a:r>
              <a:rPr lang="en-IN" sz="2600" b="1" dirty="0" smtClean="0"/>
              <a:t>2019-20:   </a:t>
            </a:r>
            <a:r>
              <a:rPr lang="en-IN" sz="2600" b="1" dirty="0"/>
              <a:t>3364</a:t>
            </a:r>
          </a:p>
          <a:p>
            <a:endParaRPr lang="en-IN" sz="2600" b="1" dirty="0"/>
          </a:p>
          <a:p>
            <a:pPr>
              <a:buFont typeface="Wingdings" pitchFamily="2" charset="2"/>
              <a:buChar char="Ø"/>
            </a:pPr>
            <a:r>
              <a:rPr lang="en-IN" sz="2600" b="1" dirty="0"/>
              <a:t> Total no of students admitted in </a:t>
            </a:r>
            <a:r>
              <a:rPr lang="en-IN" sz="2600" b="1" dirty="0" smtClean="0"/>
              <a:t>2020-21:   </a:t>
            </a:r>
            <a:r>
              <a:rPr lang="en-IN" sz="2600" b="1" dirty="0"/>
              <a:t>2638</a:t>
            </a:r>
          </a:p>
          <a:p>
            <a:endParaRPr lang="en-IN" sz="2600" b="1" dirty="0"/>
          </a:p>
          <a:p>
            <a:pPr>
              <a:buFont typeface="Wingdings" pitchFamily="2" charset="2"/>
              <a:buChar char="Ø"/>
            </a:pPr>
            <a:r>
              <a:rPr lang="en-IN" sz="2600" b="1" dirty="0"/>
              <a:t> Total no. of students Admitted in </a:t>
            </a:r>
            <a:r>
              <a:rPr lang="en-IN" sz="2600" b="1" dirty="0" smtClean="0"/>
              <a:t>2021-22:   </a:t>
            </a:r>
            <a:r>
              <a:rPr lang="en-IN" sz="2600" b="1" dirty="0"/>
              <a:t>3916</a:t>
            </a:r>
          </a:p>
        </p:txBody>
      </p:sp>
    </p:spTree>
    <p:extLst>
      <p:ext uri="{BB962C8B-B14F-4D97-AF65-F5344CB8AC3E}">
        <p14:creationId xmlns:p14="http://schemas.microsoft.com/office/powerpoint/2010/main" xmlns="" val="1513206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972960" y="725255"/>
            <a:ext cx="1311504" cy="6181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cs typeface="Times New Roman" panose="02020603050405020304" pitchFamily="18" charset="0"/>
              </a:rPr>
              <a:t>OBE</a:t>
            </a:r>
          </a:p>
        </p:txBody>
      </p:sp>
      <p:sp>
        <p:nvSpPr>
          <p:cNvPr id="4" name="Oval 3"/>
          <p:cNvSpPr/>
          <p:nvPr/>
        </p:nvSpPr>
        <p:spPr>
          <a:xfrm>
            <a:off x="4833443" y="2871976"/>
            <a:ext cx="1970473" cy="181593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mj-lt"/>
              </a:rPr>
              <a:t>Student Centric living-learning</a:t>
            </a:r>
          </a:p>
          <a:p>
            <a:pPr algn="ctr"/>
            <a:r>
              <a:rPr lang="en-US" b="1" dirty="0">
                <a:latin typeface="+mj-lt"/>
              </a:rPr>
              <a:t>Activities </a:t>
            </a:r>
          </a:p>
        </p:txBody>
      </p:sp>
      <p:sp>
        <p:nvSpPr>
          <p:cNvPr id="15" name="Content Placeholder 14"/>
          <p:cNvSpPr>
            <a:spLocks noGrp="1"/>
          </p:cNvSpPr>
          <p:nvPr>
            <p:ph idx="1"/>
          </p:nvPr>
        </p:nvSpPr>
        <p:spPr>
          <a:xfrm>
            <a:off x="4709991" y="5773952"/>
            <a:ext cx="1728295" cy="6825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normAutofit fontScale="92500"/>
          </a:bodyPr>
          <a:lstStyle/>
          <a:p>
            <a:pPr marL="0" indent="0" algn="ctr">
              <a:buNone/>
            </a:pPr>
            <a:r>
              <a:rPr lang="en-US" dirty="0">
                <a:latin typeface="+mj-lt"/>
                <a:cs typeface="Times New Roman" panose="02020603050405020304" pitchFamily="18" charset="0"/>
              </a:rPr>
              <a:t>Field Project</a:t>
            </a:r>
          </a:p>
        </p:txBody>
      </p:sp>
      <p:sp>
        <p:nvSpPr>
          <p:cNvPr id="18" name="Content Placeholder 14"/>
          <p:cNvSpPr txBox="1">
            <a:spLocks/>
          </p:cNvSpPr>
          <p:nvPr/>
        </p:nvSpPr>
        <p:spPr>
          <a:xfrm>
            <a:off x="6918298" y="5754627"/>
            <a:ext cx="1728295" cy="682514"/>
          </a:xfrm>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9pPr>
          </a:lstStyle>
          <a:p>
            <a:pPr marL="0" indent="0" algn="ctr">
              <a:buNone/>
            </a:pPr>
            <a:r>
              <a:rPr lang="en-US" dirty="0">
                <a:latin typeface="+mj-lt"/>
                <a:cs typeface="Times New Roman" panose="02020603050405020304" pitchFamily="18" charset="0"/>
              </a:rPr>
              <a:t>Social connect </a:t>
            </a:r>
          </a:p>
        </p:txBody>
      </p:sp>
      <p:sp>
        <p:nvSpPr>
          <p:cNvPr id="21" name="Content Placeholder 14"/>
          <p:cNvSpPr txBox="1">
            <a:spLocks/>
          </p:cNvSpPr>
          <p:nvPr/>
        </p:nvSpPr>
        <p:spPr>
          <a:xfrm>
            <a:off x="8856850" y="3254024"/>
            <a:ext cx="1728295" cy="682514"/>
          </a:xfrm>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7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9pPr>
          </a:lstStyle>
          <a:p>
            <a:pPr marL="0" indent="0" algn="ctr">
              <a:buNone/>
            </a:pPr>
            <a:r>
              <a:rPr lang="en-US" dirty="0">
                <a:latin typeface="+mj-lt"/>
                <a:cs typeface="Times New Roman" panose="02020603050405020304" pitchFamily="18" charset="0"/>
              </a:rPr>
              <a:t>Industry &amp; Educational visit</a:t>
            </a:r>
          </a:p>
        </p:txBody>
      </p:sp>
      <p:sp>
        <p:nvSpPr>
          <p:cNvPr id="24" name="Content Placeholder 14"/>
          <p:cNvSpPr txBox="1">
            <a:spLocks/>
          </p:cNvSpPr>
          <p:nvPr/>
        </p:nvSpPr>
        <p:spPr>
          <a:xfrm>
            <a:off x="8850500" y="1205077"/>
            <a:ext cx="1728295" cy="682514"/>
          </a:xfrm>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9pPr>
          </a:lstStyle>
          <a:p>
            <a:pPr marL="0" indent="0" algn="ctr">
              <a:buNone/>
            </a:pPr>
            <a:r>
              <a:rPr lang="en-US" dirty="0">
                <a:latin typeface="+mj-lt"/>
                <a:cs typeface="Times New Roman" panose="02020603050405020304" pitchFamily="18" charset="0"/>
              </a:rPr>
              <a:t>Co-Curricular</a:t>
            </a:r>
          </a:p>
        </p:txBody>
      </p:sp>
      <p:sp>
        <p:nvSpPr>
          <p:cNvPr id="25" name="Content Placeholder 14"/>
          <p:cNvSpPr txBox="1">
            <a:spLocks/>
          </p:cNvSpPr>
          <p:nvPr/>
        </p:nvSpPr>
        <p:spPr>
          <a:xfrm>
            <a:off x="1232251" y="2864018"/>
            <a:ext cx="1728295" cy="682514"/>
          </a:xfrm>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9pPr>
          </a:lstStyle>
          <a:p>
            <a:pPr marL="0" indent="0" algn="ctr">
              <a:buNone/>
            </a:pPr>
            <a:r>
              <a:rPr lang="en-US" dirty="0">
                <a:latin typeface="+mj-lt"/>
                <a:cs typeface="Times New Roman" panose="02020603050405020304" pitchFamily="18" charset="0"/>
              </a:rPr>
              <a:t>Innovation Eco System</a:t>
            </a:r>
          </a:p>
        </p:txBody>
      </p:sp>
      <p:sp>
        <p:nvSpPr>
          <p:cNvPr id="26" name="Content Placeholder 14"/>
          <p:cNvSpPr txBox="1">
            <a:spLocks/>
          </p:cNvSpPr>
          <p:nvPr/>
        </p:nvSpPr>
        <p:spPr>
          <a:xfrm>
            <a:off x="1246159" y="3843126"/>
            <a:ext cx="1728295" cy="682514"/>
          </a:xfrm>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7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9pPr>
          </a:lstStyle>
          <a:p>
            <a:pPr marL="0" indent="0" algn="ctr">
              <a:buNone/>
            </a:pPr>
            <a:r>
              <a:rPr lang="en-US" dirty="0">
                <a:latin typeface="+mj-lt"/>
                <a:cs typeface="Times New Roman" panose="02020603050405020304" pitchFamily="18" charset="0"/>
              </a:rPr>
              <a:t>Training, Internship  &amp; Placements</a:t>
            </a:r>
          </a:p>
        </p:txBody>
      </p:sp>
      <p:sp>
        <p:nvSpPr>
          <p:cNvPr id="27" name="Content Placeholder 14"/>
          <p:cNvSpPr txBox="1">
            <a:spLocks/>
          </p:cNvSpPr>
          <p:nvPr/>
        </p:nvSpPr>
        <p:spPr>
          <a:xfrm>
            <a:off x="2668395" y="5711681"/>
            <a:ext cx="1728295" cy="682514"/>
          </a:xfrm>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9pPr>
          </a:lstStyle>
          <a:p>
            <a:pPr marL="0" indent="0" algn="ctr">
              <a:buNone/>
            </a:pPr>
            <a:r>
              <a:rPr lang="en-US" dirty="0">
                <a:latin typeface="+mj-lt"/>
                <a:cs typeface="Times New Roman" panose="02020603050405020304" pitchFamily="18" charset="0"/>
              </a:rPr>
              <a:t>Skill Development</a:t>
            </a:r>
          </a:p>
        </p:txBody>
      </p:sp>
      <p:cxnSp>
        <p:nvCxnSpPr>
          <p:cNvPr id="7" name="Straight Arrow Connector 6"/>
          <p:cNvCxnSpPr/>
          <p:nvPr/>
        </p:nvCxnSpPr>
        <p:spPr>
          <a:xfrm>
            <a:off x="2960546" y="3312129"/>
            <a:ext cx="1786207" cy="3453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flipV="1">
            <a:off x="3061144" y="4427360"/>
            <a:ext cx="1902721" cy="7611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a:off x="3122291" y="2309909"/>
            <a:ext cx="1697244" cy="9115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a:stCxn id="21" idx="1"/>
          </p:cNvCxnSpPr>
          <p:nvPr/>
        </p:nvCxnSpPr>
        <p:spPr>
          <a:xfrm flipH="1">
            <a:off x="6998832" y="3595281"/>
            <a:ext cx="1858018" cy="1071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flipH="1" flipV="1">
            <a:off x="6862914" y="4454975"/>
            <a:ext cx="2026382" cy="11835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flipH="1" flipV="1">
            <a:off x="5911339" y="4796271"/>
            <a:ext cx="4101" cy="930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flipH="1">
            <a:off x="6803916" y="1887591"/>
            <a:ext cx="2085379" cy="11550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H="1">
            <a:off x="5746572" y="1382305"/>
            <a:ext cx="74" cy="13490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Content Placeholder 14"/>
          <p:cNvSpPr txBox="1">
            <a:spLocks/>
          </p:cNvSpPr>
          <p:nvPr/>
        </p:nvSpPr>
        <p:spPr>
          <a:xfrm>
            <a:off x="1267412" y="4826342"/>
            <a:ext cx="1728295" cy="682514"/>
          </a:xfrm>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7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9pPr>
          </a:lstStyle>
          <a:p>
            <a:pPr marL="0" indent="0" algn="ctr">
              <a:buNone/>
            </a:pPr>
            <a:r>
              <a:rPr lang="en-US" dirty="0">
                <a:latin typeface="+mj-lt"/>
                <a:cs typeface="Times New Roman" panose="02020603050405020304" pitchFamily="18" charset="0"/>
              </a:rPr>
              <a:t>Mentoring (Mentor Mentee system ) </a:t>
            </a:r>
          </a:p>
        </p:txBody>
      </p:sp>
      <p:sp>
        <p:nvSpPr>
          <p:cNvPr id="20" name="Content Placeholder 14"/>
          <p:cNvSpPr txBox="1">
            <a:spLocks/>
          </p:cNvSpPr>
          <p:nvPr/>
        </p:nvSpPr>
        <p:spPr>
          <a:xfrm>
            <a:off x="8860778" y="2185563"/>
            <a:ext cx="1728295" cy="682514"/>
          </a:xfrm>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9pPr>
          </a:lstStyle>
          <a:p>
            <a:pPr marL="0" indent="0" algn="ctr">
              <a:buNone/>
            </a:pPr>
            <a:r>
              <a:rPr lang="en-US" dirty="0">
                <a:latin typeface="+mj-lt"/>
                <a:cs typeface="Times New Roman" panose="02020603050405020304" pitchFamily="18" charset="0"/>
              </a:rPr>
              <a:t>Counseling </a:t>
            </a:r>
          </a:p>
        </p:txBody>
      </p:sp>
      <p:sp>
        <p:nvSpPr>
          <p:cNvPr id="22" name="Content Placeholder 14"/>
          <p:cNvSpPr txBox="1">
            <a:spLocks/>
          </p:cNvSpPr>
          <p:nvPr/>
        </p:nvSpPr>
        <p:spPr>
          <a:xfrm>
            <a:off x="8851047" y="4364822"/>
            <a:ext cx="1728295" cy="682514"/>
          </a:xfrm>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9pPr>
          </a:lstStyle>
          <a:p>
            <a:pPr marL="0" indent="0" algn="ctr">
              <a:buNone/>
            </a:pPr>
            <a:r>
              <a:rPr lang="en-US" dirty="0">
                <a:latin typeface="+mj-lt"/>
                <a:cs typeface="Times New Roman" panose="02020603050405020304" pitchFamily="18" charset="0"/>
              </a:rPr>
              <a:t>Remedial Classes </a:t>
            </a:r>
          </a:p>
        </p:txBody>
      </p:sp>
      <p:sp>
        <p:nvSpPr>
          <p:cNvPr id="23" name="Content Placeholder 14"/>
          <p:cNvSpPr txBox="1">
            <a:spLocks/>
          </p:cNvSpPr>
          <p:nvPr/>
        </p:nvSpPr>
        <p:spPr>
          <a:xfrm>
            <a:off x="8863016" y="5400491"/>
            <a:ext cx="1728295" cy="682514"/>
          </a:xfrm>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9pPr>
          </a:lstStyle>
          <a:p>
            <a:pPr marL="0" indent="0" algn="ctr">
              <a:buNone/>
            </a:pPr>
            <a:r>
              <a:rPr lang="en-US" dirty="0">
                <a:latin typeface="+mj-lt"/>
                <a:cs typeface="Times New Roman" panose="02020603050405020304" pitchFamily="18" charset="0"/>
              </a:rPr>
              <a:t>Bridge Courses </a:t>
            </a:r>
          </a:p>
        </p:txBody>
      </p:sp>
      <p:sp>
        <p:nvSpPr>
          <p:cNvPr id="32" name="Content Placeholder 14"/>
          <p:cNvSpPr txBox="1">
            <a:spLocks/>
          </p:cNvSpPr>
          <p:nvPr/>
        </p:nvSpPr>
        <p:spPr>
          <a:xfrm>
            <a:off x="6763794" y="724425"/>
            <a:ext cx="1728295" cy="682514"/>
          </a:xfrm>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7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9pPr>
          </a:lstStyle>
          <a:p>
            <a:pPr marL="0" indent="0" algn="ctr">
              <a:buNone/>
            </a:pPr>
            <a:r>
              <a:rPr lang="en-US" dirty="0">
                <a:latin typeface="+mj-lt"/>
                <a:cs typeface="Times New Roman" panose="02020603050405020304" pitchFamily="18" charset="0"/>
              </a:rPr>
              <a:t>Preparation for Competitive Exam </a:t>
            </a:r>
          </a:p>
        </p:txBody>
      </p:sp>
      <p:sp>
        <p:nvSpPr>
          <p:cNvPr id="34" name="Content Placeholder 14"/>
          <p:cNvSpPr txBox="1">
            <a:spLocks/>
          </p:cNvSpPr>
          <p:nvPr/>
        </p:nvSpPr>
        <p:spPr>
          <a:xfrm>
            <a:off x="1236112" y="1889804"/>
            <a:ext cx="1728295" cy="682514"/>
          </a:xfrm>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7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9pPr>
          </a:lstStyle>
          <a:p>
            <a:pPr marL="0" indent="0" algn="ctr">
              <a:buNone/>
            </a:pPr>
            <a:r>
              <a:rPr lang="en-US" dirty="0">
                <a:latin typeface="+mj-lt"/>
                <a:cs typeface="Times New Roman" panose="02020603050405020304" pitchFamily="18" charset="0"/>
              </a:rPr>
              <a:t>Extra Curricular Activities</a:t>
            </a:r>
          </a:p>
        </p:txBody>
      </p:sp>
      <p:sp>
        <p:nvSpPr>
          <p:cNvPr id="37" name="Content Placeholder 14"/>
          <p:cNvSpPr txBox="1">
            <a:spLocks/>
          </p:cNvSpPr>
          <p:nvPr/>
        </p:nvSpPr>
        <p:spPr>
          <a:xfrm>
            <a:off x="2668396" y="1000529"/>
            <a:ext cx="1728295" cy="682514"/>
          </a:xfrm>
          <a:prstGeom prst="round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dk1"/>
                </a:solidFill>
                <a:latin typeface="+mn-lt"/>
                <a:ea typeface="+mn-ea"/>
                <a:cs typeface="+mn-cs"/>
              </a:defRPr>
            </a:lvl9pPr>
          </a:lstStyle>
          <a:p>
            <a:pPr marL="0" indent="0" algn="ctr">
              <a:buNone/>
            </a:pPr>
            <a:r>
              <a:rPr lang="en-US" dirty="0">
                <a:latin typeface="+mj-lt"/>
                <a:cs typeface="Times New Roman" panose="02020603050405020304" pitchFamily="18" charset="0"/>
              </a:rPr>
              <a:t>Extra Mural Activities</a:t>
            </a:r>
          </a:p>
        </p:txBody>
      </p:sp>
      <p:cxnSp>
        <p:nvCxnSpPr>
          <p:cNvPr id="36" name="Straight Arrow Connector 35"/>
          <p:cNvCxnSpPr/>
          <p:nvPr/>
        </p:nvCxnSpPr>
        <p:spPr>
          <a:xfrm flipH="1">
            <a:off x="6412528" y="1462821"/>
            <a:ext cx="677743" cy="14052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flipH="1">
            <a:off x="6873074" y="2753360"/>
            <a:ext cx="1996606" cy="6053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H="1" flipV="1">
            <a:off x="6953216" y="4150744"/>
            <a:ext cx="1896144" cy="4110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p:cNvCxnSpPr/>
          <p:nvPr/>
        </p:nvCxnSpPr>
        <p:spPr>
          <a:xfrm>
            <a:off x="4167635" y="1668724"/>
            <a:ext cx="1084317" cy="12553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flipV="1">
            <a:off x="3000286" y="4118486"/>
            <a:ext cx="1772225" cy="1060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flipV="1">
            <a:off x="4388332" y="4685525"/>
            <a:ext cx="863076" cy="10879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p:cNvCxnSpPr/>
          <p:nvPr/>
        </p:nvCxnSpPr>
        <p:spPr>
          <a:xfrm flipH="1" flipV="1">
            <a:off x="6429632" y="4689886"/>
            <a:ext cx="654331" cy="10588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3"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
        <p:nvSpPr>
          <p:cNvPr id="43" name="TextBox 42">
            <a:extLst>
              <a:ext uri="{FF2B5EF4-FFF2-40B4-BE49-F238E27FC236}">
                <a16:creationId xmlns:a16="http://schemas.microsoft.com/office/drawing/2014/main" xmlns="" id="{8355A7D9-9155-45A5-94DE-D851A13627A1}"/>
              </a:ext>
            </a:extLst>
          </p:cNvPr>
          <p:cNvSpPr txBox="1"/>
          <p:nvPr/>
        </p:nvSpPr>
        <p:spPr>
          <a:xfrm>
            <a:off x="0" y="-31213"/>
            <a:ext cx="12192000" cy="553998"/>
          </a:xfrm>
          <a:prstGeom prst="rect">
            <a:avLst/>
          </a:prstGeom>
          <a:noFill/>
        </p:spPr>
        <p:txBody>
          <a:bodyPr wrap="square">
            <a:spAutoFit/>
          </a:bodyPr>
          <a:lstStyle/>
          <a:p>
            <a:r>
              <a:rPr lang="en-US" sz="3000" b="1" dirty="0">
                <a:solidFill>
                  <a:srgbClr val="FFC000"/>
                </a:solidFill>
                <a:latin typeface="+mj-lt"/>
              </a:rPr>
              <a:t>   STUDENT-  CENTRIC  – LEARNING ACTIVITIES</a:t>
            </a:r>
            <a:r>
              <a:rPr lang="en-US" sz="2000" b="1" dirty="0">
                <a:latin typeface="+mj-lt"/>
              </a:rPr>
              <a:t> </a:t>
            </a:r>
          </a:p>
        </p:txBody>
      </p:sp>
    </p:spTree>
    <p:extLst>
      <p:ext uri="{BB962C8B-B14F-4D97-AF65-F5344CB8AC3E}">
        <p14:creationId xmlns:p14="http://schemas.microsoft.com/office/powerpoint/2010/main" xmlns="" val="581650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7C0D62-ED82-4BB8-98FA-21D16DA5E910}"/>
              </a:ext>
            </a:extLst>
          </p:cNvPr>
          <p:cNvSpPr>
            <a:spLocks noGrp="1"/>
          </p:cNvSpPr>
          <p:nvPr>
            <p:ph type="title"/>
          </p:nvPr>
        </p:nvSpPr>
        <p:spPr>
          <a:xfrm>
            <a:off x="487680" y="152400"/>
            <a:ext cx="9347200" cy="609600"/>
          </a:xfrm>
        </p:spPr>
        <p:txBody>
          <a:bodyPr/>
          <a:lstStyle/>
          <a:p>
            <a:pPr algn="ctr"/>
            <a:r>
              <a:rPr kumimoji="0" lang="en-US" sz="3200" b="1" i="0" u="none" strike="noStrike" kern="1200" cap="none" spc="0" normalizeH="0" baseline="0" noProof="0" dirty="0">
                <a:ln>
                  <a:noFill/>
                </a:ln>
                <a:solidFill>
                  <a:srgbClr val="FFCC00"/>
                </a:solidFill>
                <a:effectLst/>
                <a:uLnTx/>
                <a:uFillTx/>
                <a:ea typeface="+mn-ea"/>
                <a:cs typeface="+mn-cs"/>
              </a:rPr>
              <a:t>  Cont …..</a:t>
            </a:r>
            <a:endParaRPr lang="en-IN" dirty="0"/>
          </a:p>
        </p:txBody>
      </p:sp>
      <p:sp>
        <p:nvSpPr>
          <p:cNvPr id="4" name="Rounded Rectangle 3"/>
          <p:cNvSpPr/>
          <p:nvPr/>
        </p:nvSpPr>
        <p:spPr>
          <a:xfrm>
            <a:off x="5026770" y="1220741"/>
            <a:ext cx="1311504" cy="5239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ea typeface="Times New Roman" panose="02020603050405020304" pitchFamily="18" charset="0"/>
                <a:cs typeface="Times New Roman" panose="02020603050405020304" pitchFamily="18" charset="0"/>
              </a:rPr>
              <a:t>Hostels</a:t>
            </a:r>
          </a:p>
        </p:txBody>
      </p:sp>
      <p:sp>
        <p:nvSpPr>
          <p:cNvPr id="5" name="Rounded Rectangle 4"/>
          <p:cNvSpPr/>
          <p:nvPr/>
        </p:nvSpPr>
        <p:spPr>
          <a:xfrm>
            <a:off x="9154434" y="1880723"/>
            <a:ext cx="2173965" cy="5239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ea typeface="Times New Roman" panose="02020603050405020304" pitchFamily="18" charset="0"/>
                <a:cs typeface="Times New Roman" panose="02020603050405020304" pitchFamily="18" charset="0"/>
              </a:rPr>
              <a:t>Gymnasium</a:t>
            </a:r>
          </a:p>
        </p:txBody>
      </p:sp>
      <p:sp>
        <p:nvSpPr>
          <p:cNvPr id="6" name="Rounded Rectangle 5"/>
          <p:cNvSpPr/>
          <p:nvPr/>
        </p:nvSpPr>
        <p:spPr>
          <a:xfrm>
            <a:off x="9154435" y="2549751"/>
            <a:ext cx="2191558" cy="8689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ea typeface="Times New Roman" panose="02020603050405020304" pitchFamily="18" charset="0"/>
                <a:cs typeface="Times New Roman" panose="02020603050405020304" pitchFamily="18" charset="0"/>
              </a:rPr>
              <a:t>Indoor And Outdoor Sports Facilities</a:t>
            </a:r>
          </a:p>
        </p:txBody>
      </p:sp>
      <p:sp>
        <p:nvSpPr>
          <p:cNvPr id="8" name="Rounded Rectangle 7"/>
          <p:cNvSpPr/>
          <p:nvPr/>
        </p:nvSpPr>
        <p:spPr>
          <a:xfrm>
            <a:off x="6755765" y="1235170"/>
            <a:ext cx="2346103" cy="5239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ea typeface="Times New Roman" panose="02020603050405020304" pitchFamily="18" charset="0"/>
                <a:cs typeface="Times New Roman" panose="02020603050405020304" pitchFamily="18" charset="0"/>
              </a:rPr>
              <a:t>Training &amp; Placement</a:t>
            </a:r>
          </a:p>
        </p:txBody>
      </p:sp>
      <p:sp>
        <p:nvSpPr>
          <p:cNvPr id="9" name="Rounded Rectangle 8"/>
          <p:cNvSpPr/>
          <p:nvPr/>
        </p:nvSpPr>
        <p:spPr>
          <a:xfrm>
            <a:off x="6522837" y="5803949"/>
            <a:ext cx="2202289" cy="5239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ea typeface="Times New Roman" panose="02020603050405020304" pitchFamily="18" charset="0"/>
                <a:cs typeface="Times New Roman" panose="02020603050405020304" pitchFamily="18" charset="0"/>
              </a:rPr>
              <a:t>Communication Lab </a:t>
            </a:r>
          </a:p>
        </p:txBody>
      </p:sp>
      <p:sp>
        <p:nvSpPr>
          <p:cNvPr id="10" name="Rounded Rectangle 9"/>
          <p:cNvSpPr/>
          <p:nvPr/>
        </p:nvSpPr>
        <p:spPr>
          <a:xfrm>
            <a:off x="3670231" y="5741244"/>
            <a:ext cx="2206577" cy="8068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ea typeface="Times New Roman" panose="02020603050405020304" pitchFamily="18" charset="0"/>
                <a:cs typeface="Times New Roman" panose="02020603050405020304" pitchFamily="18" charset="0"/>
              </a:rPr>
              <a:t>Wi Fi Connectivity To Students’ Hostels</a:t>
            </a:r>
          </a:p>
        </p:txBody>
      </p:sp>
      <p:sp>
        <p:nvSpPr>
          <p:cNvPr id="11" name="Rounded Rectangle 10"/>
          <p:cNvSpPr/>
          <p:nvPr/>
        </p:nvSpPr>
        <p:spPr>
          <a:xfrm>
            <a:off x="9161183" y="5221672"/>
            <a:ext cx="2177377" cy="5239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ea typeface="Times New Roman" panose="02020603050405020304" pitchFamily="18" charset="0"/>
                <a:cs typeface="Times New Roman" panose="02020603050405020304" pitchFamily="18" charset="0"/>
              </a:rPr>
              <a:t>Transportation</a:t>
            </a:r>
          </a:p>
        </p:txBody>
      </p:sp>
      <p:sp>
        <p:nvSpPr>
          <p:cNvPr id="12" name="Rounded Rectangle 11"/>
          <p:cNvSpPr/>
          <p:nvPr/>
        </p:nvSpPr>
        <p:spPr>
          <a:xfrm>
            <a:off x="9160864" y="4321498"/>
            <a:ext cx="2187855" cy="5239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ea typeface="Times New Roman" panose="02020603050405020304" pitchFamily="18" charset="0"/>
                <a:cs typeface="Times New Roman" panose="02020603050405020304" pitchFamily="18" charset="0"/>
              </a:rPr>
              <a:t>Medical Facility </a:t>
            </a:r>
          </a:p>
        </p:txBody>
      </p:sp>
      <p:sp>
        <p:nvSpPr>
          <p:cNvPr id="13" name="Rounded Rectangle 12"/>
          <p:cNvSpPr/>
          <p:nvPr/>
        </p:nvSpPr>
        <p:spPr>
          <a:xfrm>
            <a:off x="9160864" y="3604975"/>
            <a:ext cx="2187856" cy="5239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ea typeface="Times New Roman" panose="02020603050405020304" pitchFamily="18" charset="0"/>
                <a:cs typeface="Times New Roman" panose="02020603050405020304" pitchFamily="18" charset="0"/>
              </a:rPr>
              <a:t>Excursions</a:t>
            </a:r>
          </a:p>
        </p:txBody>
      </p:sp>
      <p:sp>
        <p:nvSpPr>
          <p:cNvPr id="14" name="Rounded Rectangle 13"/>
          <p:cNvSpPr/>
          <p:nvPr/>
        </p:nvSpPr>
        <p:spPr>
          <a:xfrm>
            <a:off x="985521" y="5295361"/>
            <a:ext cx="2174240" cy="5239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ea typeface="Times New Roman" panose="02020603050405020304" pitchFamily="18" charset="0"/>
                <a:cs typeface="Times New Roman" panose="02020603050405020304" pitchFamily="18" charset="0"/>
              </a:rPr>
              <a:t>Bank &amp; ATM</a:t>
            </a:r>
          </a:p>
        </p:txBody>
      </p:sp>
      <p:sp>
        <p:nvSpPr>
          <p:cNvPr id="15" name="Rounded Rectangle 14"/>
          <p:cNvSpPr/>
          <p:nvPr/>
        </p:nvSpPr>
        <p:spPr>
          <a:xfrm>
            <a:off x="1021997" y="4476047"/>
            <a:ext cx="2147924" cy="5239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ea typeface="Times New Roman" panose="02020603050405020304" pitchFamily="18" charset="0"/>
                <a:cs typeface="Times New Roman" panose="02020603050405020304" pitchFamily="18" charset="0"/>
              </a:rPr>
              <a:t>Canteen &amp; Restaurant</a:t>
            </a:r>
          </a:p>
        </p:txBody>
      </p:sp>
      <p:sp>
        <p:nvSpPr>
          <p:cNvPr id="16" name="Rounded Rectangle 15"/>
          <p:cNvSpPr/>
          <p:nvPr/>
        </p:nvSpPr>
        <p:spPr>
          <a:xfrm>
            <a:off x="985521" y="3614932"/>
            <a:ext cx="2164079" cy="5239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ea typeface="Times New Roman" panose="02020603050405020304" pitchFamily="18" charset="0"/>
                <a:cs typeface="Times New Roman" panose="02020603050405020304" pitchFamily="18" charset="0"/>
              </a:rPr>
              <a:t>Shopping Complex</a:t>
            </a:r>
          </a:p>
        </p:txBody>
      </p:sp>
      <p:sp>
        <p:nvSpPr>
          <p:cNvPr id="17" name="Rounded Rectangle 16"/>
          <p:cNvSpPr/>
          <p:nvPr/>
        </p:nvSpPr>
        <p:spPr>
          <a:xfrm>
            <a:off x="3115326" y="1235170"/>
            <a:ext cx="1378042" cy="5239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ea typeface="Times New Roman" panose="02020603050405020304" pitchFamily="18" charset="0"/>
                <a:cs typeface="Times New Roman" panose="02020603050405020304" pitchFamily="18" charset="0"/>
              </a:rPr>
              <a:t>Book Bank</a:t>
            </a:r>
          </a:p>
        </p:txBody>
      </p:sp>
      <p:sp>
        <p:nvSpPr>
          <p:cNvPr id="18" name="Rounded Rectangle 17"/>
          <p:cNvSpPr/>
          <p:nvPr/>
        </p:nvSpPr>
        <p:spPr>
          <a:xfrm>
            <a:off x="995681" y="1977430"/>
            <a:ext cx="2186286" cy="5239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ea typeface="Times New Roman" panose="02020603050405020304" pitchFamily="18" charset="0"/>
                <a:cs typeface="Times New Roman" panose="02020603050405020304" pitchFamily="18" charset="0"/>
              </a:rPr>
              <a:t>Scholarships</a:t>
            </a:r>
          </a:p>
        </p:txBody>
      </p:sp>
      <p:sp>
        <p:nvSpPr>
          <p:cNvPr id="19" name="Rounded Rectangle 18"/>
          <p:cNvSpPr/>
          <p:nvPr/>
        </p:nvSpPr>
        <p:spPr>
          <a:xfrm>
            <a:off x="1016001" y="2764562"/>
            <a:ext cx="2143760" cy="5239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mj-lt"/>
                <a:ea typeface="Times New Roman" panose="02020603050405020304" pitchFamily="18" charset="0"/>
                <a:cs typeface="Times New Roman" panose="02020603050405020304" pitchFamily="18" charset="0"/>
              </a:rPr>
              <a:t>Fee Concessions</a:t>
            </a:r>
          </a:p>
        </p:txBody>
      </p:sp>
      <p:sp>
        <p:nvSpPr>
          <p:cNvPr id="20" name="Content Placeholder 19"/>
          <p:cNvSpPr>
            <a:spLocks noGrp="1"/>
          </p:cNvSpPr>
          <p:nvPr>
            <p:ph idx="1"/>
          </p:nvPr>
        </p:nvSpPr>
        <p:spPr>
          <a:xfrm>
            <a:off x="4910859" y="2739800"/>
            <a:ext cx="2382592" cy="2260242"/>
          </a:xfrm>
          <a:prstGeom prst="ellipse">
            <a:avLst/>
          </a:prstGeom>
        </p:spPr>
        <p:style>
          <a:lnRef idx="2">
            <a:schemeClr val="accent6"/>
          </a:lnRef>
          <a:fillRef idx="1">
            <a:schemeClr val="lt1"/>
          </a:fillRef>
          <a:effectRef idx="0">
            <a:schemeClr val="accent6"/>
          </a:effectRef>
          <a:fontRef idx="minor">
            <a:schemeClr val="dk1"/>
          </a:fontRef>
        </p:style>
        <p:txBody>
          <a:bodyPr rtlCol="0" anchor="ctr">
            <a:normAutofit/>
          </a:bodyPr>
          <a:lstStyle/>
          <a:p>
            <a:pPr marL="0" indent="0" algn="ctr">
              <a:buNone/>
            </a:pPr>
            <a:r>
              <a:rPr lang="en-US" b="1" dirty="0">
                <a:solidFill>
                  <a:schemeClr val="bg1"/>
                </a:solidFill>
                <a:latin typeface="+mj-lt"/>
              </a:rPr>
              <a:t>Students Support &amp; Facilities</a:t>
            </a:r>
          </a:p>
        </p:txBody>
      </p:sp>
      <p:cxnSp>
        <p:nvCxnSpPr>
          <p:cNvPr id="21" name="Straight Arrow Connector 20"/>
          <p:cNvCxnSpPr/>
          <p:nvPr/>
        </p:nvCxnSpPr>
        <p:spPr>
          <a:xfrm flipH="1">
            <a:off x="6820951" y="1798320"/>
            <a:ext cx="819369" cy="11122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flipH="1">
            <a:off x="7293451" y="2159845"/>
            <a:ext cx="1823418" cy="10341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H="1">
            <a:off x="7417347" y="3036719"/>
            <a:ext cx="1692548" cy="4563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H="1">
            <a:off x="7443105" y="3854937"/>
            <a:ext cx="1654670" cy="118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H="1" flipV="1">
            <a:off x="7293451" y="4420334"/>
            <a:ext cx="1779981" cy="1969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flipH="1" flipV="1">
            <a:off x="7183979" y="4794062"/>
            <a:ext cx="1913797" cy="7020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flipH="1" flipV="1">
            <a:off x="6755765" y="4925141"/>
            <a:ext cx="805943" cy="8508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flipV="1">
            <a:off x="4910860" y="4925141"/>
            <a:ext cx="642196" cy="7711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a:stCxn id="14" idx="3"/>
          </p:cNvCxnSpPr>
          <p:nvPr/>
        </p:nvCxnSpPr>
        <p:spPr>
          <a:xfrm flipV="1">
            <a:off x="3159761" y="4617333"/>
            <a:ext cx="1996529" cy="940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a:stCxn id="15" idx="3"/>
          </p:cNvCxnSpPr>
          <p:nvPr/>
        </p:nvCxnSpPr>
        <p:spPr>
          <a:xfrm flipV="1">
            <a:off x="3169921" y="4228869"/>
            <a:ext cx="1740937" cy="5091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p:cNvCxnSpPr>
            <a:stCxn id="16" idx="3"/>
          </p:cNvCxnSpPr>
          <p:nvPr/>
        </p:nvCxnSpPr>
        <p:spPr>
          <a:xfrm flipV="1">
            <a:off x="3149600" y="3821894"/>
            <a:ext cx="1637363" cy="550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p:cNvCxnSpPr>
            <a:stCxn id="19" idx="3"/>
          </p:cNvCxnSpPr>
          <p:nvPr/>
        </p:nvCxnSpPr>
        <p:spPr>
          <a:xfrm>
            <a:off x="3159761" y="3026560"/>
            <a:ext cx="1751097" cy="2383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p:cNvCxnSpPr>
            <a:endCxn id="20" idx="1"/>
          </p:cNvCxnSpPr>
          <p:nvPr/>
        </p:nvCxnSpPr>
        <p:spPr>
          <a:xfrm>
            <a:off x="3201340" y="2270291"/>
            <a:ext cx="2058442" cy="8005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p:cNvCxnSpPr/>
          <p:nvPr/>
        </p:nvCxnSpPr>
        <p:spPr>
          <a:xfrm>
            <a:off x="6024880" y="1747520"/>
            <a:ext cx="15144" cy="9922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p:cNvCxnSpPr/>
          <p:nvPr/>
        </p:nvCxnSpPr>
        <p:spPr>
          <a:xfrm>
            <a:off x="4206240" y="1808480"/>
            <a:ext cx="1278924" cy="10124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5"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1447175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B9F053-A357-4D30-82A4-7DE67788BEDF}"/>
              </a:ext>
            </a:extLst>
          </p:cNvPr>
          <p:cNvSpPr>
            <a:spLocks noGrp="1"/>
          </p:cNvSpPr>
          <p:nvPr>
            <p:ph type="title"/>
          </p:nvPr>
        </p:nvSpPr>
        <p:spPr>
          <a:xfrm>
            <a:off x="335279" y="452719"/>
            <a:ext cx="10027921" cy="786802"/>
          </a:xfrm>
        </p:spPr>
        <p:txBody>
          <a:bodyPr/>
          <a:lstStyle/>
          <a:p>
            <a:r>
              <a:rPr lang="en-US" sz="3600" dirty="0">
                <a:solidFill>
                  <a:srgbClr val="FFC000"/>
                </a:solidFill>
                <a:latin typeface="Times New Roman" panose="02020603050405020304" pitchFamily="18" charset="0"/>
                <a:cs typeface="Times New Roman" panose="02020603050405020304" pitchFamily="18" charset="0"/>
              </a:rPr>
              <a:t>A.        </a:t>
            </a:r>
            <a:r>
              <a:rPr lang="en-US" sz="3600" b="1" dirty="0">
                <a:solidFill>
                  <a:srgbClr val="FFC000"/>
                </a:solidFill>
                <a:latin typeface="Times New Roman" panose="02020603050405020304" pitchFamily="18" charset="0"/>
                <a:cs typeface="Times New Roman" panose="02020603050405020304" pitchFamily="18" charset="0"/>
              </a:rPr>
              <a:t>ABOUT THE UNIVERSITY </a:t>
            </a:r>
            <a:endParaRPr lang="en-IN" sz="3600" b="1" dirty="0">
              <a:solidFill>
                <a:srgbClr val="FFC000"/>
              </a:solidFill>
            </a:endParaRPr>
          </a:p>
        </p:txBody>
      </p:sp>
      <p:sp>
        <p:nvSpPr>
          <p:cNvPr id="3" name="Content Placeholder 2">
            <a:extLst>
              <a:ext uri="{FF2B5EF4-FFF2-40B4-BE49-F238E27FC236}">
                <a16:creationId xmlns:a16="http://schemas.microsoft.com/office/drawing/2014/main" xmlns="" id="{F68E62A7-98A2-4F91-BC81-0E5F3283969D}"/>
              </a:ext>
            </a:extLst>
          </p:cNvPr>
          <p:cNvSpPr>
            <a:spLocks noGrp="1"/>
          </p:cNvSpPr>
          <p:nvPr>
            <p:ph idx="1"/>
          </p:nvPr>
        </p:nvSpPr>
        <p:spPr>
          <a:xfrm>
            <a:off x="314960" y="1341121"/>
            <a:ext cx="11877040" cy="5262879"/>
          </a:xfrm>
        </p:spPr>
        <p:txBody>
          <a:bodyPr>
            <a:normAutofit fontScale="92500" lnSpcReduction="20000"/>
          </a:bodyPr>
          <a:lstStyle/>
          <a:p>
            <a:pPr marL="457200" indent="-457200">
              <a:buFont typeface="+mj-lt"/>
              <a:buAutoNum type="alphaLcPeriod"/>
            </a:pPr>
            <a:endParaRPr lang="en-US" sz="3200" dirty="0">
              <a:latin typeface="Times New Roman" panose="02020603050405020304" pitchFamily="18" charset="0"/>
              <a:cs typeface="Times New Roman" panose="02020603050405020304" pitchFamily="18" charset="0"/>
            </a:endParaRPr>
          </a:p>
          <a:p>
            <a:pPr marL="457200" indent="-457200">
              <a:buFont typeface="+mj-lt"/>
              <a:buAutoNum type="alphaLcPeriod"/>
            </a:pPr>
            <a:r>
              <a:rPr lang="en-US" sz="3200" dirty="0">
                <a:latin typeface="Times New Roman" panose="02020603050405020304" pitchFamily="18" charset="0"/>
                <a:cs typeface="Times New Roman" panose="02020603050405020304" pitchFamily="18" charset="0"/>
              </a:rPr>
              <a:t>  Background</a:t>
            </a:r>
          </a:p>
          <a:p>
            <a:pPr marL="457200" indent="-457200">
              <a:buFont typeface="+mj-lt"/>
              <a:buAutoNum type="alphaLcPeriod"/>
            </a:pPr>
            <a:r>
              <a:rPr lang="en-US" sz="3200" dirty="0" smtClean="0">
                <a:latin typeface="Times New Roman" panose="02020603050405020304" pitchFamily="18" charset="0"/>
                <a:cs typeface="Times New Roman" panose="02020603050405020304" pitchFamily="18" charset="0"/>
              </a:rPr>
              <a:t> Vision , Mission &amp;Values </a:t>
            </a:r>
          </a:p>
          <a:p>
            <a:pPr marL="457200" indent="-457200">
              <a:buFont typeface="+mj-lt"/>
              <a:buAutoNum type="alphaLcPeriod"/>
            </a:pP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  Snapshot</a:t>
            </a:r>
          </a:p>
          <a:p>
            <a:pPr marL="457200" indent="-457200">
              <a:buFont typeface="+mj-lt"/>
              <a:buAutoNum type="alphaLcPeriod"/>
            </a:pPr>
            <a:r>
              <a:rPr lang="en-US" sz="3200" dirty="0">
                <a:latin typeface="Times New Roman" panose="02020603050405020304" pitchFamily="18" charset="0"/>
                <a:cs typeface="Times New Roman" panose="02020603050405020304" pitchFamily="18" charset="0"/>
              </a:rPr>
              <a:t> Colleges/Departments of Study</a:t>
            </a:r>
          </a:p>
          <a:p>
            <a:pPr marL="457200" indent="-457200">
              <a:buFont typeface="+mj-lt"/>
              <a:buAutoNum type="alphaLcPeriod"/>
            </a:pPr>
            <a:r>
              <a:rPr lang="en-US" sz="3200" dirty="0">
                <a:latin typeface="Times New Roman" panose="02020603050405020304" pitchFamily="18" charset="0"/>
                <a:cs typeface="Times New Roman" panose="02020603050405020304" pitchFamily="18" charset="0"/>
              </a:rPr>
              <a:t>  Statutory approvals</a:t>
            </a:r>
          </a:p>
          <a:p>
            <a:pPr marL="457200" indent="-457200">
              <a:buFont typeface="+mj-lt"/>
              <a:buAutoNum type="alphaLcPeriod"/>
            </a:pPr>
            <a:r>
              <a:rPr lang="en-US" sz="3200" dirty="0">
                <a:latin typeface="Times New Roman" panose="02020603050405020304" pitchFamily="18" charset="0"/>
                <a:cs typeface="Times New Roman" panose="02020603050405020304" pitchFamily="18" charset="0"/>
              </a:rPr>
              <a:t>  Governance </a:t>
            </a:r>
          </a:p>
          <a:p>
            <a:pPr marL="457200" indent="-457200">
              <a:buFont typeface="+mj-lt"/>
              <a:buAutoNum type="alphaLcPeriod"/>
            </a:pPr>
            <a:r>
              <a:rPr lang="en-US" sz="3200" dirty="0">
                <a:latin typeface="Times New Roman" panose="02020603050405020304" pitchFamily="18" charset="0"/>
                <a:cs typeface="Times New Roman" panose="02020603050405020304" pitchFamily="18" charset="0"/>
              </a:rPr>
              <a:t>  Organogram</a:t>
            </a:r>
          </a:p>
          <a:p>
            <a:pPr marL="457200" indent="-457200">
              <a:buFont typeface="+mj-lt"/>
              <a:buAutoNum type="alphaLcPeriod"/>
            </a:pPr>
            <a:r>
              <a:rPr lang="en-US" sz="3200" dirty="0">
                <a:latin typeface="Times New Roman" panose="02020603050405020304" pitchFamily="18" charset="0"/>
                <a:cs typeface="Times New Roman" panose="02020603050405020304" pitchFamily="18" charset="0"/>
              </a:rPr>
              <a:t>  Chancellor’s profile</a:t>
            </a:r>
            <a:r>
              <a:rPr lang="en-US" sz="3200" dirty="0"/>
              <a:t>                             </a:t>
            </a:r>
          </a:p>
          <a:p>
            <a:pPr marL="0" indent="0">
              <a:buNone/>
            </a:pPr>
            <a:r>
              <a:rPr lang="en-US" sz="3200" dirty="0"/>
              <a:t> </a:t>
            </a:r>
            <a:endParaRPr lang="en-IN" sz="3200" dirty="0"/>
          </a:p>
          <a:p>
            <a:endParaRPr lang="en-IN" dirty="0"/>
          </a:p>
        </p:txBody>
      </p:sp>
      <p:pic>
        <p:nvPicPr>
          <p:cNvPr id="7" name="Picture 2" descr="C:\Users\Anoop Daniel\Desktop\TMU.png"/>
          <p:cNvPicPr>
            <a:picLocks noChangeAspect="1" noChangeArrowheads="1"/>
          </p:cNvPicPr>
          <p:nvPr/>
        </p:nvPicPr>
        <p:blipFill>
          <a:blip r:embed="rId2" cstate="print"/>
          <a:srcRect/>
          <a:stretch>
            <a:fillRect/>
          </a:stretch>
        </p:blipFill>
        <p:spPr bwMode="auto">
          <a:xfrm>
            <a:off x="11292184" y="116834"/>
            <a:ext cx="763436" cy="635005"/>
          </a:xfrm>
          <a:prstGeom prst="rect">
            <a:avLst/>
          </a:prstGeom>
          <a:noFill/>
        </p:spPr>
      </p:pic>
    </p:spTree>
    <p:extLst>
      <p:ext uri="{BB962C8B-B14F-4D97-AF65-F5344CB8AC3E}">
        <p14:creationId xmlns:p14="http://schemas.microsoft.com/office/powerpoint/2010/main" xmlns="" val="2567039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Text Box 7"/>
          <p:cNvSpPr txBox="1">
            <a:spLocks noChangeArrowheads="1"/>
          </p:cNvSpPr>
          <p:nvPr/>
        </p:nvSpPr>
        <p:spPr bwMode="auto">
          <a:xfrm>
            <a:off x="971973" y="162561"/>
            <a:ext cx="10687051" cy="51911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CC00"/>
                </a:solidFill>
                <a:effectLst/>
                <a:uLnTx/>
                <a:uFillTx/>
                <a:latin typeface="Century Gothic"/>
                <a:ea typeface="+mn-ea"/>
                <a:cs typeface="+mn-cs"/>
              </a:rPr>
              <a:t>Cont …</a:t>
            </a:r>
            <a:endParaRPr kumimoji="0" lang="en-US" sz="1800" b="1" i="0" u="none" strike="noStrike" kern="1200" cap="none" spc="0" normalizeH="0" baseline="0" noProof="0" dirty="0">
              <a:ln>
                <a:noFill/>
              </a:ln>
              <a:solidFill>
                <a:srgbClr val="FFCC00"/>
              </a:solidFill>
              <a:effectLst/>
              <a:uLnTx/>
              <a:uFillTx/>
              <a:latin typeface="Century Gothic"/>
              <a:ea typeface="+mn-ea"/>
              <a:cs typeface="+mn-cs"/>
            </a:endParaRPr>
          </a:p>
        </p:txBody>
      </p:sp>
      <p:sp>
        <p:nvSpPr>
          <p:cNvPr id="35846" name="Text Box 8"/>
          <p:cNvSpPr txBox="1">
            <a:spLocks noChangeArrowheads="1"/>
          </p:cNvSpPr>
          <p:nvPr/>
        </p:nvSpPr>
        <p:spPr bwMode="auto">
          <a:xfrm>
            <a:off x="228600" y="1304925"/>
            <a:ext cx="5334000" cy="3785652"/>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Information regarding Admission, Examination, Fees structure, syllabus and in other curricular and extra-curricular programmes are given to students through:</a:t>
            </a:r>
          </a:p>
          <a:p>
            <a:pPr marL="457200" marR="0" lvl="1" indent="0" algn="l" defTabSz="914400" rtl="0" eaLnBrk="1" fontAlgn="auto" latinLnBrk="0" hangingPunct="1">
              <a:lnSpc>
                <a:spcPct val="90000"/>
              </a:lnSpc>
              <a:spcBef>
                <a:spcPct val="5000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entury Gothic"/>
              <a:ea typeface="+mn-ea"/>
              <a:cs typeface="+mn-cs"/>
            </a:endParaRPr>
          </a:p>
          <a:p>
            <a:pPr marL="457200" marR="0" lvl="1" indent="0" algn="l" defTabSz="914400" rtl="0" eaLnBrk="1" fontAlgn="auto" latinLnBrk="0" hangingPunct="1">
              <a:lnSpc>
                <a:spcPct val="90000"/>
              </a:lnSpc>
              <a:spcBef>
                <a:spcPct val="50000"/>
              </a:spcBef>
              <a:spcAft>
                <a:spcPts val="0"/>
              </a:spcAft>
              <a:buClrTx/>
              <a:buSzTx/>
              <a:buFontTx/>
              <a:buNone/>
              <a:tabLst/>
              <a:defRPr/>
            </a:pPr>
            <a:endParaRPr lang="en-US" sz="2000" b="1" dirty="0">
              <a:solidFill>
                <a:prstClr val="white"/>
              </a:solidFill>
              <a:latin typeface="Century Gothic"/>
            </a:endParaRPr>
          </a:p>
          <a:p>
            <a:pPr marL="457200" marR="0" lvl="1" indent="0" algn="l" defTabSz="914400" rtl="0" eaLnBrk="1" fontAlgn="auto" latinLnBrk="0" hangingPunct="1">
              <a:lnSpc>
                <a:spcPct val="90000"/>
              </a:lnSpc>
              <a:spcBef>
                <a:spcPct val="5000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entury Gothic"/>
              <a:ea typeface="+mn-ea"/>
              <a:cs typeface="+mn-cs"/>
            </a:endParaRPr>
          </a:p>
          <a:p>
            <a:pPr marL="457200" marR="0" lvl="1" indent="0" algn="l" defTabSz="914400" rtl="0" eaLnBrk="1" fontAlgn="auto" latinLnBrk="0" hangingPunct="1">
              <a:lnSpc>
                <a:spcPct val="90000"/>
              </a:lnSpc>
              <a:spcBef>
                <a:spcPct val="50000"/>
              </a:spcBef>
              <a:spcAft>
                <a:spcPts val="0"/>
              </a:spcAft>
              <a:buClrTx/>
              <a:buSzTx/>
              <a:buFontTx/>
              <a:buNone/>
              <a:tabLst/>
              <a:defRPr/>
            </a:pPr>
            <a:endParaRPr lang="en-US" sz="2000" b="1" dirty="0">
              <a:solidFill>
                <a:prstClr val="white"/>
              </a:solidFill>
              <a:latin typeface="Century Gothic"/>
            </a:endParaRPr>
          </a:p>
          <a:p>
            <a:pPr marL="457200" marR="0" lvl="1" indent="0" algn="l" defTabSz="914400" rtl="0" eaLnBrk="1" fontAlgn="auto" latinLnBrk="0" hangingPunct="1">
              <a:lnSpc>
                <a:spcPct val="90000"/>
              </a:lnSpc>
              <a:spcBef>
                <a:spcPct val="5000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2" descr="C:\Users\Anoop Daniel\Desktop\TMU.png"/>
          <p:cNvPicPr>
            <a:picLocks noChangeAspect="1" noChangeArrowheads="1"/>
          </p:cNvPicPr>
          <p:nvPr/>
        </p:nvPicPr>
        <p:blipFill>
          <a:blip r:embed="rId3" cstate="print"/>
          <a:srcRect/>
          <a:stretch>
            <a:fillRect/>
          </a:stretch>
        </p:blipFill>
        <p:spPr bwMode="auto">
          <a:xfrm>
            <a:off x="11312624" y="157475"/>
            <a:ext cx="702356" cy="584200"/>
          </a:xfrm>
          <a:prstGeom prst="rect">
            <a:avLst/>
          </a:prstGeom>
          <a:noFill/>
        </p:spPr>
      </p:pic>
      <p:graphicFrame>
        <p:nvGraphicFramePr>
          <p:cNvPr id="8" name="Diagram 7"/>
          <p:cNvGraphicFramePr/>
          <p:nvPr/>
        </p:nvGraphicFramePr>
        <p:xfrm>
          <a:off x="447675" y="3143251"/>
          <a:ext cx="4848225" cy="33051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 Box 8"/>
          <p:cNvSpPr txBox="1">
            <a:spLocks noChangeArrowheads="1"/>
          </p:cNvSpPr>
          <p:nvPr/>
        </p:nvSpPr>
        <p:spPr bwMode="auto">
          <a:xfrm>
            <a:off x="6457950" y="1343025"/>
            <a:ext cx="5581650" cy="1231106"/>
          </a:xfrm>
          <a:prstGeom prst="rect">
            <a:avLst/>
          </a:prstGeom>
          <a:noFill/>
          <a:ln w="9525">
            <a:noFill/>
            <a:miter lim="800000"/>
            <a:headEnd/>
            <a:tailEnd/>
          </a:ln>
        </p:spPr>
        <p:txBody>
          <a:bodyPr wrap="square">
            <a:spAutoFit/>
          </a:bodyPr>
          <a:lstStyle/>
          <a:p>
            <a:pPr marL="457200" marR="0" lvl="1" indent="0" algn="l" defTabSz="914400" rtl="0" eaLnBrk="1" fontAlgn="auto" latinLnBrk="0" hangingPunct="1">
              <a:lnSpc>
                <a:spcPct val="90000"/>
              </a:lnSpc>
              <a:spcBef>
                <a:spcPct val="5000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entury Gothic"/>
              <a:ea typeface="+mn-ea"/>
              <a:cs typeface="+mn-cs"/>
            </a:endParaRPr>
          </a:p>
          <a:p>
            <a:pPr marL="457200" marR="0" lvl="1" indent="0" algn="l" defTabSz="914400" rtl="0" eaLnBrk="1" fontAlgn="auto" latinLnBrk="0" hangingPunct="1">
              <a:lnSpc>
                <a:spcPct val="90000"/>
              </a:lnSpc>
              <a:spcBef>
                <a:spcPct val="50000"/>
              </a:spcBef>
              <a:spcAft>
                <a:spcPts val="0"/>
              </a:spcAft>
              <a:buClrTx/>
              <a:buSzTx/>
              <a:buFontTx/>
              <a:buNone/>
              <a:tabLst/>
              <a:defRPr/>
            </a:pPr>
            <a:endParaRPr lang="en-US" sz="2000" b="1" dirty="0">
              <a:solidFill>
                <a:prstClr val="white"/>
              </a:solidFill>
              <a:latin typeface="Century Gothic"/>
            </a:endParaRPr>
          </a:p>
          <a:p>
            <a:pPr marL="457200" marR="0" lvl="1" indent="0" algn="l" defTabSz="914400" rtl="0" eaLnBrk="1" fontAlgn="auto" latinLnBrk="0" hangingPunct="1">
              <a:lnSpc>
                <a:spcPct val="90000"/>
              </a:lnSpc>
              <a:spcBef>
                <a:spcPct val="5000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Students creativity is reinforced through:</a:t>
            </a:r>
          </a:p>
        </p:txBody>
      </p:sp>
      <p:cxnSp>
        <p:nvCxnSpPr>
          <p:cNvPr id="11" name="Straight Connector 10"/>
          <p:cNvCxnSpPr/>
          <p:nvPr/>
        </p:nvCxnSpPr>
        <p:spPr>
          <a:xfrm>
            <a:off x="6048375" y="1428750"/>
            <a:ext cx="38100" cy="462915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nvGraphicFramePr>
        <p:xfrm>
          <a:off x="6838951" y="2867025"/>
          <a:ext cx="5048250" cy="35147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xmlns="" val="3362167365"/>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E92180-4B8E-4443-8954-C91CA3E27EEA}"/>
              </a:ext>
            </a:extLst>
          </p:cNvPr>
          <p:cNvSpPr>
            <a:spLocks noGrp="1"/>
          </p:cNvSpPr>
          <p:nvPr>
            <p:ph type="title"/>
          </p:nvPr>
        </p:nvSpPr>
        <p:spPr>
          <a:xfrm>
            <a:off x="66676" y="0"/>
            <a:ext cx="12192000" cy="590550"/>
          </a:xfrm>
        </p:spPr>
        <p:txBody>
          <a:bodyPr/>
          <a:lstStyle/>
          <a:p>
            <a:r>
              <a:rPr lang="en-US" sz="2600" b="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f.   RESEARCH, INNOVATION AND DEVELOPMENT  ACTIVITIES</a:t>
            </a:r>
            <a:r>
              <a:rPr lang="en-IN" sz="2600" b="1" u="sng" dirty="0">
                <a:effectLst/>
                <a:latin typeface="Times New Roman" panose="02020603050405020304" pitchFamily="18" charset="0"/>
                <a:ea typeface="Times New Roman" panose="02020603050405020304" pitchFamily="18" charset="0"/>
                <a:cs typeface="Times New Roman" panose="02020603050405020304" pitchFamily="18" charset="0"/>
              </a:rPr>
              <a:t/>
            </a:r>
            <a:br>
              <a:rPr lang="en-IN" sz="2600" b="1" u="sng"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IN" sz="2600" dirty="0"/>
          </a:p>
        </p:txBody>
      </p:sp>
      <p:sp>
        <p:nvSpPr>
          <p:cNvPr id="3" name="Content Placeholder 2">
            <a:extLst>
              <a:ext uri="{FF2B5EF4-FFF2-40B4-BE49-F238E27FC236}">
                <a16:creationId xmlns:a16="http://schemas.microsoft.com/office/drawing/2014/main" xmlns="" id="{1F7EEB10-6193-4DDD-A301-C66DF0293F70}"/>
              </a:ext>
            </a:extLst>
          </p:cNvPr>
          <p:cNvSpPr>
            <a:spLocks noGrp="1"/>
          </p:cNvSpPr>
          <p:nvPr>
            <p:ph idx="1"/>
          </p:nvPr>
        </p:nvSpPr>
        <p:spPr>
          <a:xfrm>
            <a:off x="0" y="521110"/>
            <a:ext cx="12125324" cy="6346722"/>
          </a:xfrm>
        </p:spPr>
        <p:txBody>
          <a:bodyPr>
            <a:normAutofit fontScale="62500" lnSpcReduction="20000"/>
          </a:bodyPr>
          <a:lstStyle/>
          <a:p>
            <a:pPr marL="514350" indent="-514350" algn="ctr">
              <a:buAutoNum type="arabicParenBoth"/>
            </a:pPr>
            <a:r>
              <a:rPr lang="en-US" sz="2600" b="1" dirty="0">
                <a:solidFill>
                  <a:srgbClr val="FFC000"/>
                </a:solidFill>
              </a:rPr>
              <a:t>RESEARCH</a:t>
            </a:r>
          </a:p>
          <a:p>
            <a:pPr marL="495935" algn="just">
              <a:spcBef>
                <a:spcPts val="0"/>
              </a:spcBef>
              <a:buFont typeface="Wingdings" panose="05000000000000000000" pitchFamily="2" charset="2"/>
              <a:buChar char="v"/>
              <a:tabLst>
                <a:tab pos="267335" algn="l"/>
              </a:tabLst>
            </a:pPr>
            <a:r>
              <a:rPr lang="en-US" sz="2600" b="1" u="sng" dirty="0">
                <a:latin typeface="Times New Roman" panose="02020603050405020304" pitchFamily="18" charset="0"/>
                <a:ea typeface="Times New Roman" panose="02020603050405020304" pitchFamily="18" charset="0"/>
                <a:cs typeface="Times New Roman" panose="02020603050405020304" pitchFamily="18" charset="0"/>
              </a:rPr>
              <a:t>A  DEDICATED  PH.D CELL </a:t>
            </a:r>
          </a:p>
          <a:p>
            <a:pPr marL="153035" algn="just">
              <a:spcBef>
                <a:spcPts val="0"/>
              </a:spcBef>
              <a:tabLst>
                <a:tab pos="267335" algn="l"/>
              </a:tabLst>
            </a:pPr>
            <a:endParaRPr lang="en-US" sz="2600" b="1" u="sng" dirty="0">
              <a:latin typeface="Times New Roman" panose="02020603050405020304" pitchFamily="18" charset="0"/>
              <a:ea typeface="Times New Roman" panose="02020603050405020304" pitchFamily="18" charset="0"/>
              <a:cs typeface="Times New Roman" panose="02020603050405020304" pitchFamily="18" charset="0"/>
            </a:endParaRPr>
          </a:p>
          <a:p>
            <a:pPr marL="895985" lvl="1" algn="just">
              <a:buFont typeface="Arial" panose="020B0604020202020204" pitchFamily="34" charset="0"/>
              <a:buChar char="•"/>
              <a:tabLst>
                <a:tab pos="267335" algn="l"/>
              </a:tabLst>
            </a:pPr>
            <a:r>
              <a:rPr lang="en-US" sz="2600" b="1" dirty="0">
                <a:latin typeface="Arial" panose="020B0604020202020204" pitchFamily="34" charset="0"/>
                <a:ea typeface="Times New Roman" panose="02020603050405020304" pitchFamily="18" charset="0"/>
              </a:rPr>
              <a:t>University Research Consultation Committee(URCC) to </a:t>
            </a:r>
            <a:r>
              <a:rPr lang="en-US" sz="2600" b="1" dirty="0" smtClean="0">
                <a:latin typeface="Arial" panose="020B0604020202020204" pitchFamily="34" charset="0"/>
                <a:ea typeface="Times New Roman" panose="02020603050405020304" pitchFamily="18" charset="0"/>
              </a:rPr>
              <a:t>encourage, facilitate </a:t>
            </a:r>
            <a:r>
              <a:rPr lang="en-US" sz="2600" b="1" dirty="0">
                <a:latin typeface="Arial" panose="020B0604020202020204" pitchFamily="34" charset="0"/>
                <a:ea typeface="Times New Roman" panose="02020603050405020304" pitchFamily="18" charset="0"/>
              </a:rPr>
              <a:t>and monitor various research activities Training Sessions on Research Methodology, Statistical packages for research etc. </a:t>
            </a:r>
          </a:p>
          <a:p>
            <a:pPr marL="895985" lvl="1" algn="just">
              <a:buFont typeface="Arial" panose="020B0604020202020204" pitchFamily="34" charset="0"/>
              <a:buChar char="•"/>
              <a:tabLst>
                <a:tab pos="267335" algn="l"/>
              </a:tabLst>
            </a:pPr>
            <a:r>
              <a:rPr lang="en-US" sz="2600" b="1" dirty="0">
                <a:latin typeface="Arial" panose="020B0604020202020204" pitchFamily="34" charset="0"/>
                <a:ea typeface="Times New Roman" panose="02020603050405020304" pitchFamily="18" charset="0"/>
              </a:rPr>
              <a:t>Licenses of </a:t>
            </a:r>
            <a:r>
              <a:rPr lang="en-US" sz="2600" b="1" dirty="0" err="1">
                <a:latin typeface="Arial" panose="020B0604020202020204" pitchFamily="34" charset="0"/>
                <a:ea typeface="Times New Roman" panose="02020603050405020304" pitchFamily="18" charset="0"/>
              </a:rPr>
              <a:t>Turnitin</a:t>
            </a:r>
            <a:r>
              <a:rPr lang="en-US" sz="2600" b="1" dirty="0">
                <a:latin typeface="Arial" panose="020B0604020202020204" pitchFamily="34" charset="0"/>
                <a:ea typeface="Times New Roman" panose="02020603050405020304" pitchFamily="18" charset="0"/>
              </a:rPr>
              <a:t> and </a:t>
            </a:r>
            <a:r>
              <a:rPr lang="en-US" sz="2600" b="1" dirty="0" err="1">
                <a:latin typeface="Arial" panose="020B0604020202020204" pitchFamily="34" charset="0"/>
                <a:ea typeface="Times New Roman" panose="02020603050405020304" pitchFamily="18" charset="0"/>
              </a:rPr>
              <a:t>Urkund</a:t>
            </a:r>
            <a:r>
              <a:rPr lang="en-US" sz="2600" b="1" dirty="0">
                <a:latin typeface="Arial" panose="020B0604020202020204" pitchFamily="34" charset="0"/>
                <a:ea typeface="Times New Roman" panose="02020603050405020304" pitchFamily="18" charset="0"/>
              </a:rPr>
              <a:t> (plagiarism check </a:t>
            </a:r>
            <a:r>
              <a:rPr lang="en-US" sz="2600" b="1" dirty="0" smtClean="0">
                <a:latin typeface="Arial" panose="020B0604020202020204" pitchFamily="34" charset="0"/>
                <a:ea typeface="Times New Roman" panose="02020603050405020304" pitchFamily="18" charset="0"/>
              </a:rPr>
              <a:t>software's) </a:t>
            </a:r>
            <a:r>
              <a:rPr lang="en-US" sz="2600" b="1" dirty="0">
                <a:latin typeface="Arial" panose="020B0604020202020204" pitchFamily="34" charset="0"/>
                <a:ea typeface="Times New Roman" panose="02020603050405020304" pitchFamily="18" charset="0"/>
              </a:rPr>
              <a:t>to maintain high level of academic standards and integrity. </a:t>
            </a:r>
          </a:p>
          <a:p>
            <a:pPr marL="895985" lvl="1" algn="just">
              <a:buFont typeface="Arial" panose="020B0604020202020204" pitchFamily="34" charset="0"/>
              <a:buChar char="•"/>
              <a:tabLst>
                <a:tab pos="267335" algn="l"/>
              </a:tabLst>
            </a:pPr>
            <a:r>
              <a:rPr lang="en-US" sz="2600" b="1" dirty="0">
                <a:latin typeface="Arial" panose="020B0604020202020204" pitchFamily="34" charset="0"/>
                <a:ea typeface="Times New Roman" panose="02020603050405020304" pitchFamily="18" charset="0"/>
              </a:rPr>
              <a:t>Regular workshops conducted to sensitize the impact and effect of plagiarism.</a:t>
            </a:r>
            <a:endParaRPr lang="en-IN" sz="2600" b="1" dirty="0">
              <a:latin typeface="Times New Roman" panose="02020603050405020304" pitchFamily="18" charset="0"/>
              <a:ea typeface="Times New Roman" panose="02020603050405020304" pitchFamily="18" charset="0"/>
            </a:endParaRPr>
          </a:p>
          <a:p>
            <a:pPr marL="153035" indent="-228600" algn="just">
              <a:spcBef>
                <a:spcPts val="0"/>
              </a:spcBef>
              <a:buNone/>
              <a:tabLst>
                <a:tab pos="267335" algn="l"/>
              </a:tabLst>
            </a:pPr>
            <a:r>
              <a:rPr lang="en-US" sz="2600" b="1" dirty="0">
                <a:latin typeface="Arial" panose="020B0604020202020204" pitchFamily="34" charset="0"/>
                <a:ea typeface="Times New Roman" panose="02020603050405020304" pitchFamily="18" charset="0"/>
              </a:rPr>
              <a:t>      </a:t>
            </a:r>
          </a:p>
          <a:p>
            <a:pPr marL="267335" algn="just">
              <a:spcBef>
                <a:spcPts val="0"/>
              </a:spcBef>
              <a:buFont typeface="Wingdings" panose="05000000000000000000" pitchFamily="2" charset="2"/>
              <a:buChar char="v"/>
              <a:tabLst>
                <a:tab pos="267335" algn="l"/>
              </a:tabLst>
            </a:pPr>
            <a:r>
              <a:rPr lang="en-US" sz="2600" b="1" u="sng" dirty="0">
                <a:latin typeface="Times New Roman" panose="02020603050405020304" pitchFamily="18" charset="0"/>
                <a:ea typeface="Times New Roman" panose="02020603050405020304" pitchFamily="18" charset="0"/>
                <a:cs typeface="Times New Roman" panose="02020603050405020304" pitchFamily="18" charset="0"/>
              </a:rPr>
              <a:t>SEED MONEY FOR MINOR RESEARCH PROJECTS</a:t>
            </a:r>
          </a:p>
          <a:p>
            <a:pPr marL="667385" lvl="1" algn="just">
              <a:buFont typeface="Arial" panose="020B0604020202020204" pitchFamily="34" charset="0"/>
              <a:buChar char="•"/>
              <a:tabLst>
                <a:tab pos="267335" algn="l"/>
              </a:tabLst>
            </a:pPr>
            <a:r>
              <a:rPr lang="en-US" sz="2600" b="1" dirty="0">
                <a:latin typeface="Arial" panose="020B0604020202020204" pitchFamily="34" charset="0"/>
                <a:ea typeface="Times New Roman" panose="02020603050405020304" pitchFamily="18" charset="0"/>
              </a:rPr>
              <a:t>Provision of seed money up to Rs. 2.00 lakh for minor research </a:t>
            </a:r>
            <a:r>
              <a:rPr lang="en-US" sz="2600" b="1" dirty="0" smtClean="0">
                <a:latin typeface="Arial" panose="020B0604020202020204" pitchFamily="34" charset="0"/>
                <a:ea typeface="Times New Roman" panose="02020603050405020304" pitchFamily="18" charset="0"/>
              </a:rPr>
              <a:t>projects.</a:t>
            </a:r>
            <a:endParaRPr lang="en-US" sz="2600" b="1" dirty="0">
              <a:latin typeface="Arial" panose="020B0604020202020204" pitchFamily="34" charset="0"/>
              <a:ea typeface="Times New Roman" panose="02020603050405020304" pitchFamily="18" charset="0"/>
            </a:endParaRPr>
          </a:p>
          <a:p>
            <a:pPr marL="667385" lvl="1" algn="just">
              <a:buFont typeface="Arial" panose="020B0604020202020204" pitchFamily="34" charset="0"/>
              <a:buChar char="•"/>
              <a:tabLst>
                <a:tab pos="267335" algn="l"/>
              </a:tabLst>
            </a:pPr>
            <a:r>
              <a:rPr lang="en-US" sz="2600" b="1" dirty="0">
                <a:latin typeface="Arial" panose="020B0604020202020204" pitchFamily="34" charset="0"/>
                <a:ea typeface="Times New Roman" panose="02020603050405020304" pitchFamily="18" charset="0"/>
              </a:rPr>
              <a:t>15 Projects awarded worth  Rs. 28 </a:t>
            </a:r>
            <a:r>
              <a:rPr lang="en-US" sz="2600" b="1" dirty="0" err="1" smtClean="0">
                <a:latin typeface="Arial" panose="020B0604020202020204" pitchFamily="34" charset="0"/>
                <a:ea typeface="Times New Roman" panose="02020603050405020304" pitchFamily="18" charset="0"/>
              </a:rPr>
              <a:t>Lakhs</a:t>
            </a:r>
            <a:r>
              <a:rPr lang="en-US" sz="2600" b="1" dirty="0" smtClean="0">
                <a:latin typeface="Arial" panose="020B0604020202020204" pitchFamily="34" charset="0"/>
                <a:ea typeface="Times New Roman" panose="02020603050405020304" pitchFamily="18" charset="0"/>
              </a:rPr>
              <a:t>. </a:t>
            </a:r>
            <a:endParaRPr lang="en-US" sz="2600" b="1" dirty="0">
              <a:latin typeface="Arial" panose="020B0604020202020204" pitchFamily="34" charset="0"/>
              <a:ea typeface="Times New Roman" panose="02020603050405020304" pitchFamily="18" charset="0"/>
            </a:endParaRPr>
          </a:p>
          <a:p>
            <a:pPr marL="667385" lvl="1" algn="just">
              <a:buFont typeface="Arial" panose="020B0604020202020204" pitchFamily="34" charset="0"/>
              <a:buChar char="•"/>
              <a:tabLst>
                <a:tab pos="267335" algn="l"/>
              </a:tabLst>
            </a:pPr>
            <a:endParaRPr lang="en-IN" sz="2600" b="1" dirty="0">
              <a:latin typeface="Times New Roman" panose="02020603050405020304" pitchFamily="18" charset="0"/>
              <a:ea typeface="Times New Roman" panose="02020603050405020304" pitchFamily="18" charset="0"/>
            </a:endParaRPr>
          </a:p>
          <a:p>
            <a:pPr marL="153035" indent="-228600" algn="just">
              <a:spcBef>
                <a:spcPts val="0"/>
              </a:spcBef>
              <a:buNone/>
              <a:tabLst>
                <a:tab pos="267335" algn="l"/>
              </a:tabLst>
            </a:pPr>
            <a:r>
              <a:rPr lang="en-US" sz="2600" b="1" dirty="0">
                <a:latin typeface="Arial" panose="020B0604020202020204" pitchFamily="34" charset="0"/>
                <a:ea typeface="Times New Roman" panose="02020603050405020304" pitchFamily="18" charset="0"/>
              </a:rPr>
              <a:t>      </a:t>
            </a:r>
          </a:p>
          <a:p>
            <a:pPr marL="210185" indent="-285750" algn="just">
              <a:spcBef>
                <a:spcPts val="0"/>
              </a:spcBef>
              <a:buFont typeface="Wingdings" panose="05000000000000000000" pitchFamily="2" charset="2"/>
              <a:buChar char="v"/>
              <a:tabLst>
                <a:tab pos="267335" algn="l"/>
              </a:tabLst>
            </a:pPr>
            <a:r>
              <a:rPr lang="en-US" sz="2600" b="1" dirty="0">
                <a:latin typeface="Arial" panose="020B0604020202020204" pitchFamily="34" charset="0"/>
                <a:ea typeface="Times New Roman" panose="02020603050405020304" pitchFamily="18" charset="0"/>
              </a:rPr>
              <a:t> </a:t>
            </a:r>
            <a:r>
              <a:rPr lang="en-US" sz="2600" b="1" u="sng" dirty="0">
                <a:latin typeface="Times New Roman" panose="02020603050405020304" pitchFamily="18" charset="0"/>
                <a:ea typeface="Times New Roman" panose="02020603050405020304" pitchFamily="18" charset="0"/>
                <a:cs typeface="Times New Roman" panose="02020603050405020304" pitchFamily="18" charset="0"/>
              </a:rPr>
              <a:t>RESEARCH</a:t>
            </a:r>
            <a:r>
              <a:rPr lang="en-US" sz="2600" b="1" dirty="0">
                <a:latin typeface="Arial" panose="020B0604020202020204" pitchFamily="34" charset="0"/>
                <a:ea typeface="Times New Roman" panose="02020603050405020304" pitchFamily="18" charset="0"/>
              </a:rPr>
              <a:t> </a:t>
            </a:r>
            <a:r>
              <a:rPr lang="en-US" sz="2600" b="1" u="sng" dirty="0">
                <a:latin typeface="Times New Roman" panose="02020603050405020304" pitchFamily="18" charset="0"/>
                <a:ea typeface="Times New Roman" panose="02020603050405020304" pitchFamily="18" charset="0"/>
                <a:cs typeface="Times New Roman" panose="02020603050405020304" pitchFamily="18" charset="0"/>
              </a:rPr>
              <a:t>FELLOWSHIP</a:t>
            </a:r>
            <a:r>
              <a:rPr lang="en-US" sz="2600" b="1" dirty="0">
                <a:latin typeface="Arial" panose="020B0604020202020204" pitchFamily="34" charset="0"/>
                <a:ea typeface="Times New Roman" panose="02020603050405020304" pitchFamily="18" charset="0"/>
              </a:rPr>
              <a:t> </a:t>
            </a:r>
          </a:p>
          <a:p>
            <a:pPr marL="210185" indent="-285750" algn="just">
              <a:spcBef>
                <a:spcPts val="0"/>
              </a:spcBef>
              <a:buNone/>
              <a:tabLst>
                <a:tab pos="267335" algn="l"/>
              </a:tabLst>
            </a:pPr>
            <a:endParaRPr lang="en-US" sz="2600" b="1" dirty="0">
              <a:latin typeface="Arial" panose="020B0604020202020204" pitchFamily="34" charset="0"/>
              <a:ea typeface="Times New Roman" panose="02020603050405020304" pitchFamily="18" charset="0"/>
            </a:endParaRPr>
          </a:p>
          <a:p>
            <a:pPr marL="153035" indent="-228600" algn="just">
              <a:spcBef>
                <a:spcPts val="0"/>
              </a:spcBef>
              <a:buNone/>
              <a:tabLst>
                <a:tab pos="267335" algn="l"/>
              </a:tabLst>
            </a:pPr>
            <a:r>
              <a:rPr lang="en-US" sz="2600" b="1" dirty="0">
                <a:latin typeface="Arial" panose="020B0604020202020204" pitchFamily="34" charset="0"/>
                <a:ea typeface="Times New Roman" panose="02020603050405020304" pitchFamily="18" charset="0"/>
              </a:rPr>
              <a:t> 		   Rs 20,000 is offered to candidates for full time </a:t>
            </a:r>
            <a:r>
              <a:rPr lang="en-US" sz="2600" b="1" dirty="0" err="1">
                <a:latin typeface="Arial" panose="020B0604020202020204" pitchFamily="34" charset="0"/>
                <a:ea typeface="Times New Roman" panose="02020603050405020304" pitchFamily="18" charset="0"/>
              </a:rPr>
              <a:t>Ph.D</a:t>
            </a:r>
            <a:r>
              <a:rPr lang="en-US" sz="2600" b="1" dirty="0">
                <a:latin typeface="Arial" panose="020B0604020202020204" pitchFamily="34" charset="0"/>
                <a:ea typeface="Times New Roman" panose="02020603050405020304" pitchFamily="18" charset="0"/>
              </a:rPr>
              <a:t> </a:t>
            </a:r>
            <a:r>
              <a:rPr lang="en-US" sz="2600" b="1" dirty="0" err="1">
                <a:latin typeface="Arial" panose="020B0604020202020204" pitchFamily="34" charset="0"/>
                <a:ea typeface="Times New Roman" panose="02020603050405020304" pitchFamily="18" charset="0"/>
              </a:rPr>
              <a:t>programme</a:t>
            </a:r>
            <a:r>
              <a:rPr lang="en-US" sz="2600" b="1" dirty="0">
                <a:latin typeface="Arial" panose="020B0604020202020204" pitchFamily="34" charset="0"/>
                <a:ea typeface="Times New Roman" panose="02020603050405020304" pitchFamily="18" charset="0"/>
              </a:rPr>
              <a:t> along with teaching assistantships to  meritorious candidates.</a:t>
            </a:r>
            <a:endParaRPr lang="en-IN" sz="2600" b="1" dirty="0">
              <a:latin typeface="Times New Roman" panose="02020603050405020304" pitchFamily="18" charset="0"/>
              <a:ea typeface="Times New Roman" panose="02020603050405020304" pitchFamily="18" charset="0"/>
            </a:endParaRPr>
          </a:p>
          <a:p>
            <a:pPr marL="153035" algn="just">
              <a:spcBef>
                <a:spcPts val="0"/>
              </a:spcBef>
              <a:buNone/>
              <a:tabLst>
                <a:tab pos="267335" algn="l"/>
              </a:tabLst>
            </a:pPr>
            <a:r>
              <a:rPr lang="en-US" sz="2600" b="1" dirty="0">
                <a:latin typeface="Arial" panose="020B0604020202020204" pitchFamily="34" charset="0"/>
                <a:ea typeface="Times New Roman" panose="02020603050405020304" pitchFamily="18" charset="0"/>
              </a:rPr>
              <a:t>       Faculty members have submitted projects to funding agencies like DST, ICMR etc. </a:t>
            </a:r>
          </a:p>
          <a:p>
            <a:pPr marL="153035" algn="just">
              <a:spcBef>
                <a:spcPts val="0"/>
              </a:spcBef>
              <a:tabLst>
                <a:tab pos="267335" algn="l"/>
              </a:tabLst>
            </a:pPr>
            <a:endParaRPr lang="en-US" sz="2600" b="1" dirty="0">
              <a:latin typeface="Arial" panose="020B0604020202020204" pitchFamily="34" charset="0"/>
              <a:ea typeface="Times New Roman" panose="02020603050405020304" pitchFamily="18" charset="0"/>
            </a:endParaRPr>
          </a:p>
          <a:p>
            <a:pPr marL="495935" algn="just">
              <a:spcBef>
                <a:spcPts val="0"/>
              </a:spcBef>
              <a:buFont typeface="Wingdings" panose="05000000000000000000" pitchFamily="2" charset="2"/>
              <a:buChar char="v"/>
              <a:tabLst>
                <a:tab pos="267335" algn="l"/>
              </a:tabLst>
            </a:pPr>
            <a:r>
              <a:rPr lang="en-US" sz="2600" b="1" u="sng" dirty="0">
                <a:latin typeface="Times New Roman" panose="02020603050405020304" pitchFamily="18" charset="0"/>
                <a:ea typeface="Times New Roman" panose="02020603050405020304" pitchFamily="18" charset="0"/>
                <a:cs typeface="Times New Roman" panose="02020603050405020304" pitchFamily="18" charset="0"/>
              </a:rPr>
              <a:t> IPR CELL</a:t>
            </a:r>
          </a:p>
          <a:p>
            <a:pPr marL="153035" algn="just">
              <a:spcBef>
                <a:spcPts val="0"/>
              </a:spcBef>
              <a:buNone/>
              <a:tabLst>
                <a:tab pos="267335" algn="l"/>
              </a:tabLst>
            </a:pPr>
            <a:r>
              <a:rPr lang="en-US" sz="2600" b="1" dirty="0">
                <a:latin typeface="Arial" panose="020B0604020202020204" pitchFamily="34" charset="0"/>
                <a:ea typeface="Times New Roman" panose="02020603050405020304" pitchFamily="18" charset="0"/>
              </a:rPr>
              <a:t>	       </a:t>
            </a:r>
          </a:p>
          <a:p>
            <a:pPr marL="153035" algn="just">
              <a:spcBef>
                <a:spcPts val="0"/>
              </a:spcBef>
              <a:buNone/>
              <a:tabLst>
                <a:tab pos="267335" algn="l"/>
              </a:tabLst>
            </a:pPr>
            <a:r>
              <a:rPr lang="en-US" sz="2600" b="1" dirty="0">
                <a:latin typeface="Arial" panose="020B0604020202020204" pitchFamily="34" charset="0"/>
                <a:ea typeface="Times New Roman" panose="02020603050405020304" pitchFamily="18" charset="0"/>
              </a:rPr>
              <a:t>        The University has its to create an awareness about the importance and impact of filing patents, and other intellectual property rights, publication in Scopus, </a:t>
            </a:r>
            <a:r>
              <a:rPr lang="en-US" sz="2600" b="1" dirty="0" err="1">
                <a:latin typeface="Arial" panose="020B0604020202020204" pitchFamily="34" charset="0"/>
                <a:ea typeface="Times New Roman" panose="02020603050405020304" pitchFamily="18" charset="0"/>
              </a:rPr>
              <a:t>WoS</a:t>
            </a:r>
            <a:r>
              <a:rPr lang="en-US" sz="2600" b="1" dirty="0">
                <a:latin typeface="Arial" panose="020B0604020202020204" pitchFamily="34" charset="0"/>
                <a:ea typeface="Times New Roman" panose="02020603050405020304" pitchFamily="18" charset="0"/>
              </a:rPr>
              <a:t>, SCI indexed journal and facilitation for the same. </a:t>
            </a:r>
          </a:p>
          <a:p>
            <a:pPr marL="153035" indent="-228600" algn="just">
              <a:spcBef>
                <a:spcPts val="0"/>
              </a:spcBef>
              <a:tabLst>
                <a:tab pos="267335" algn="l"/>
              </a:tabLst>
            </a:pPr>
            <a:endParaRPr lang="en-US" sz="2600" b="1" dirty="0">
              <a:latin typeface="Times New Roman" panose="02020603050405020304" pitchFamily="18" charset="0"/>
              <a:ea typeface="Times New Roman" panose="02020603050405020304" pitchFamily="18" charset="0"/>
              <a:cs typeface="Times New Roman" panose="02020603050405020304" pitchFamily="18" charset="0"/>
            </a:endParaRPr>
          </a:p>
          <a:p>
            <a:pPr marL="210185" indent="-285750" algn="just">
              <a:spcBef>
                <a:spcPts val="0"/>
              </a:spcBef>
              <a:buFont typeface="Wingdings" panose="05000000000000000000" pitchFamily="2" charset="2"/>
              <a:buChar char="v"/>
              <a:tabLst>
                <a:tab pos="267335" algn="l"/>
              </a:tabLst>
            </a:pP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STUDY  LEAVE: For pursuing higher studies like  Ph. D and Post Doc from premiere institutions .</a:t>
            </a:r>
          </a:p>
          <a:p>
            <a:pPr marL="210185" indent="-285750" algn="just">
              <a:spcBef>
                <a:spcPts val="0"/>
              </a:spcBef>
              <a:buFont typeface="Wingdings" panose="05000000000000000000" pitchFamily="2" charset="2"/>
              <a:buChar char="v"/>
              <a:tabLst>
                <a:tab pos="267335" algn="l"/>
              </a:tabLst>
            </a:pP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ACADEMIC LEAVE:  15 Days for participation in conferences, seminars, Workshops and giving lectures outside the University.</a:t>
            </a:r>
            <a:endParaRPr lang="en-US" sz="2600" b="1" dirty="0"/>
          </a:p>
        </p:txBody>
      </p:sp>
      <p:pic>
        <p:nvPicPr>
          <p:cNvPr id="4"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3991998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7252"/>
            <a:ext cx="8870271" cy="946591"/>
          </a:xfrm>
        </p:spPr>
        <p:txBody>
          <a:bodyPr/>
          <a:lstStyle/>
          <a:p>
            <a:pPr algn="ctr"/>
            <a:r>
              <a:rPr lang="en-US" b="1" dirty="0">
                <a:solidFill>
                  <a:schemeClr val="accent1">
                    <a:lumMod val="60000"/>
                    <a:lumOff val="40000"/>
                  </a:schemeClr>
                </a:solidFill>
              </a:rPr>
              <a:t>			Cont ….</a:t>
            </a:r>
            <a:endParaRPr lang="en-US" dirty="0"/>
          </a:p>
        </p:txBody>
      </p:sp>
      <p:sp>
        <p:nvSpPr>
          <p:cNvPr id="3" name="Content Placeholder 2"/>
          <p:cNvSpPr>
            <a:spLocks noGrp="1"/>
          </p:cNvSpPr>
          <p:nvPr>
            <p:ph idx="1"/>
          </p:nvPr>
        </p:nvSpPr>
        <p:spPr>
          <a:xfrm>
            <a:off x="0" y="1043842"/>
            <a:ext cx="12191999" cy="5717565"/>
          </a:xfrm>
        </p:spPr>
        <p:txBody>
          <a:bodyPr>
            <a:noAutofit/>
          </a:bodyPr>
          <a:lstStyle/>
          <a:p>
            <a:r>
              <a:rPr lang="en-US" sz="1800" b="1" dirty="0"/>
              <a:t>Research  Resources</a:t>
            </a:r>
          </a:p>
          <a:p>
            <a:pPr>
              <a:buNone/>
            </a:pPr>
            <a:endParaRPr lang="en-US" sz="1800" b="1" dirty="0"/>
          </a:p>
          <a:p>
            <a:r>
              <a:rPr lang="en-IN" sz="1800" b="1" dirty="0"/>
              <a:t>Plagiarism check through TURNITIN &amp; URKUND</a:t>
            </a:r>
          </a:p>
          <a:p>
            <a:pPr>
              <a:buNone/>
            </a:pPr>
            <a:endParaRPr lang="en-US" sz="1800" b="1" dirty="0"/>
          </a:p>
          <a:p>
            <a:r>
              <a:rPr lang="en-US" sz="1800" b="1" dirty="0"/>
              <a:t> The University publishes the following journals on periodic basis:</a:t>
            </a:r>
          </a:p>
          <a:p>
            <a:endParaRPr lang="en-US" sz="1800" b="1" dirty="0"/>
          </a:p>
          <a:p>
            <a:pPr>
              <a:buNone/>
            </a:pPr>
            <a:endParaRPr lang="en-US" sz="1800" dirty="0"/>
          </a:p>
          <a:p>
            <a:endParaRPr lang="en-US" sz="1800" dirty="0"/>
          </a:p>
          <a:p>
            <a:endParaRPr lang="en-US" sz="1800" dirty="0"/>
          </a:p>
          <a:p>
            <a:pPr>
              <a:buNone/>
            </a:pPr>
            <a:endParaRPr lang="en-US" sz="1800" dirty="0"/>
          </a:p>
        </p:txBody>
      </p:sp>
      <p:pic>
        <p:nvPicPr>
          <p:cNvPr id="4" name="Picture 3" descr="Material Design for Bootstrap - example photo">
            <a:hlinkClick r:id="rId2" tgtFrame="&quot;_blank&quot;"/>
          </p:cNvPr>
          <p:cNvPicPr/>
          <p:nvPr/>
        </p:nvPicPr>
        <p:blipFill>
          <a:blip r:embed="rId3" cstate="print"/>
          <a:srcRect/>
          <a:stretch>
            <a:fillRect/>
          </a:stretch>
        </p:blipFill>
        <p:spPr bwMode="auto">
          <a:xfrm>
            <a:off x="6485183" y="1057049"/>
            <a:ext cx="1694584" cy="790699"/>
          </a:xfrm>
          <a:prstGeom prst="rect">
            <a:avLst/>
          </a:prstGeom>
          <a:noFill/>
          <a:ln w="9525">
            <a:noFill/>
            <a:miter lim="800000"/>
            <a:headEnd/>
            <a:tailEnd/>
          </a:ln>
        </p:spPr>
      </p:pic>
      <p:pic>
        <p:nvPicPr>
          <p:cNvPr id="5" name="Picture 4" descr="Material Design for Bootstrap - example photo">
            <a:hlinkClick r:id="rId4" tgtFrame="&quot;_blank&quot;"/>
          </p:cNvPr>
          <p:cNvPicPr/>
          <p:nvPr/>
        </p:nvPicPr>
        <p:blipFill>
          <a:blip r:embed="rId5" cstate="print"/>
          <a:srcRect/>
          <a:stretch>
            <a:fillRect/>
          </a:stretch>
        </p:blipFill>
        <p:spPr bwMode="auto">
          <a:xfrm>
            <a:off x="8558613" y="1092304"/>
            <a:ext cx="1667246" cy="770743"/>
          </a:xfrm>
          <a:prstGeom prst="rect">
            <a:avLst/>
          </a:prstGeom>
          <a:noFill/>
          <a:ln w="9525">
            <a:noFill/>
            <a:miter lim="800000"/>
            <a:headEnd/>
            <a:tailEnd/>
          </a:ln>
        </p:spPr>
      </p:pic>
      <p:pic>
        <p:nvPicPr>
          <p:cNvPr id="7" name="Picture 6" descr="Card image cap"/>
          <p:cNvPicPr/>
          <p:nvPr/>
        </p:nvPicPr>
        <p:blipFill>
          <a:blip r:embed="rId6" cstate="print"/>
          <a:srcRect/>
          <a:stretch>
            <a:fillRect/>
          </a:stretch>
        </p:blipFill>
        <p:spPr bwMode="auto">
          <a:xfrm>
            <a:off x="240656" y="4221895"/>
            <a:ext cx="1895313" cy="2246562"/>
          </a:xfrm>
          <a:prstGeom prst="rect">
            <a:avLst/>
          </a:prstGeom>
          <a:noFill/>
          <a:ln w="9525">
            <a:noFill/>
            <a:miter lim="800000"/>
            <a:headEnd/>
            <a:tailEnd/>
          </a:ln>
        </p:spPr>
      </p:pic>
      <p:pic>
        <p:nvPicPr>
          <p:cNvPr id="8" name="Picture 7" descr="Card image cap"/>
          <p:cNvPicPr/>
          <p:nvPr/>
        </p:nvPicPr>
        <p:blipFill>
          <a:blip r:embed="rId7" cstate="print"/>
          <a:srcRect/>
          <a:stretch>
            <a:fillRect/>
          </a:stretch>
        </p:blipFill>
        <p:spPr bwMode="auto">
          <a:xfrm>
            <a:off x="6280548" y="4193752"/>
            <a:ext cx="1962664" cy="2281587"/>
          </a:xfrm>
          <a:prstGeom prst="rect">
            <a:avLst/>
          </a:prstGeom>
          <a:noFill/>
          <a:ln w="9525">
            <a:noFill/>
            <a:miter lim="800000"/>
            <a:headEnd/>
            <a:tailEnd/>
          </a:ln>
        </p:spPr>
      </p:pic>
      <p:pic>
        <p:nvPicPr>
          <p:cNvPr id="9" name="Picture 8" descr="Card image cap"/>
          <p:cNvPicPr/>
          <p:nvPr/>
        </p:nvPicPr>
        <p:blipFill>
          <a:blip r:embed="rId8" cstate="print"/>
          <a:srcRect/>
          <a:stretch>
            <a:fillRect/>
          </a:stretch>
        </p:blipFill>
        <p:spPr bwMode="auto">
          <a:xfrm>
            <a:off x="2199905" y="4221895"/>
            <a:ext cx="1954149" cy="2240566"/>
          </a:xfrm>
          <a:prstGeom prst="rect">
            <a:avLst/>
          </a:prstGeom>
          <a:noFill/>
          <a:ln w="9525">
            <a:noFill/>
            <a:miter lim="800000"/>
            <a:headEnd/>
            <a:tailEnd/>
          </a:ln>
        </p:spPr>
      </p:pic>
      <p:pic>
        <p:nvPicPr>
          <p:cNvPr id="10" name="Picture 9" descr="Card image cap"/>
          <p:cNvPicPr/>
          <p:nvPr/>
        </p:nvPicPr>
        <p:blipFill>
          <a:blip r:embed="rId9" cstate="print"/>
          <a:srcRect/>
          <a:stretch>
            <a:fillRect/>
          </a:stretch>
        </p:blipFill>
        <p:spPr bwMode="auto">
          <a:xfrm>
            <a:off x="10302664" y="4180873"/>
            <a:ext cx="1889336" cy="2240566"/>
          </a:xfrm>
          <a:prstGeom prst="rect">
            <a:avLst/>
          </a:prstGeom>
          <a:noFill/>
          <a:ln w="9525">
            <a:noFill/>
            <a:miter lim="800000"/>
            <a:headEnd/>
            <a:tailEnd/>
          </a:ln>
        </p:spPr>
      </p:pic>
      <p:pic>
        <p:nvPicPr>
          <p:cNvPr id="11" name="Picture 10" descr="Card image cap"/>
          <p:cNvPicPr/>
          <p:nvPr/>
        </p:nvPicPr>
        <p:blipFill>
          <a:blip r:embed="rId10" cstate="print"/>
          <a:srcRect/>
          <a:stretch>
            <a:fillRect/>
          </a:stretch>
        </p:blipFill>
        <p:spPr bwMode="auto">
          <a:xfrm>
            <a:off x="4232777" y="4206632"/>
            <a:ext cx="1992103" cy="2267609"/>
          </a:xfrm>
          <a:prstGeom prst="rect">
            <a:avLst/>
          </a:prstGeom>
          <a:noFill/>
          <a:ln w="9525">
            <a:noFill/>
            <a:miter lim="800000"/>
            <a:headEnd/>
            <a:tailEnd/>
          </a:ln>
        </p:spPr>
      </p:pic>
      <p:pic>
        <p:nvPicPr>
          <p:cNvPr id="12" name="Picture 11" descr="Card image cap"/>
          <p:cNvPicPr/>
          <p:nvPr/>
        </p:nvPicPr>
        <p:blipFill>
          <a:blip r:embed="rId11" cstate="print"/>
          <a:srcRect/>
          <a:stretch>
            <a:fillRect/>
          </a:stretch>
        </p:blipFill>
        <p:spPr bwMode="auto">
          <a:xfrm>
            <a:off x="8299867" y="4180873"/>
            <a:ext cx="1959020" cy="2240566"/>
          </a:xfrm>
          <a:prstGeom prst="rect">
            <a:avLst/>
          </a:prstGeom>
          <a:noFill/>
          <a:ln w="9525">
            <a:noFill/>
            <a:miter lim="800000"/>
            <a:headEnd/>
            <a:tailEnd/>
          </a:ln>
        </p:spPr>
      </p:pic>
      <p:pic>
        <p:nvPicPr>
          <p:cNvPr id="13" name="Picture 2" descr="C:\Users\Anoop Daniel\Desktop\TMU.png"/>
          <p:cNvPicPr>
            <a:picLocks noChangeAspect="1" noChangeArrowheads="1"/>
          </p:cNvPicPr>
          <p:nvPr/>
        </p:nvPicPr>
        <p:blipFill>
          <a:blip r:embed="rId12"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3023410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ARAME~1\AppData\Local\Temp\Rar$DIa9620.33398\IMG_20210814_133738.jpg"/>
          <p:cNvPicPr/>
          <p:nvPr/>
        </p:nvPicPr>
        <p:blipFill>
          <a:blip r:embed="rId2" cstate="print"/>
          <a:srcRect/>
          <a:stretch>
            <a:fillRect/>
          </a:stretch>
        </p:blipFill>
        <p:spPr bwMode="auto">
          <a:xfrm>
            <a:off x="4114800" y="1249680"/>
            <a:ext cx="1981200" cy="1645920"/>
          </a:xfrm>
          <a:prstGeom prst="rect">
            <a:avLst/>
          </a:prstGeom>
          <a:noFill/>
          <a:ln w="9525">
            <a:noFill/>
            <a:miter lim="800000"/>
            <a:headEnd/>
            <a:tailEnd/>
          </a:ln>
        </p:spPr>
      </p:pic>
      <p:pic>
        <p:nvPicPr>
          <p:cNvPr id="3" name="Picture 2" descr="C:\Users\PARAME~1\AppData\Local\Temp\Rar$DIa9620.10660\IMG_20210814_133754.jpg"/>
          <p:cNvPicPr/>
          <p:nvPr/>
        </p:nvPicPr>
        <p:blipFill>
          <a:blip r:embed="rId3" cstate="print"/>
          <a:srcRect/>
          <a:stretch>
            <a:fillRect/>
          </a:stretch>
        </p:blipFill>
        <p:spPr bwMode="auto">
          <a:xfrm>
            <a:off x="1752600" y="1219200"/>
            <a:ext cx="2286000" cy="1676400"/>
          </a:xfrm>
          <a:prstGeom prst="rect">
            <a:avLst/>
          </a:prstGeom>
          <a:noFill/>
          <a:ln w="9525">
            <a:noFill/>
            <a:miter lim="800000"/>
            <a:headEnd/>
            <a:tailEnd/>
          </a:ln>
        </p:spPr>
      </p:pic>
      <p:pic>
        <p:nvPicPr>
          <p:cNvPr id="4" name="Picture 3" descr="C:\Users\PARAME~1\AppData\Local\Temp\Rar$DIa9620.21216\IMG_20210814_133805.jpg"/>
          <p:cNvPicPr/>
          <p:nvPr/>
        </p:nvPicPr>
        <p:blipFill>
          <a:blip r:embed="rId4" cstate="print"/>
          <a:srcRect/>
          <a:stretch>
            <a:fillRect/>
          </a:stretch>
        </p:blipFill>
        <p:spPr bwMode="auto">
          <a:xfrm>
            <a:off x="6172200" y="1249680"/>
            <a:ext cx="1981200" cy="1645920"/>
          </a:xfrm>
          <a:prstGeom prst="rect">
            <a:avLst/>
          </a:prstGeom>
          <a:noFill/>
          <a:ln w="9525">
            <a:noFill/>
            <a:miter lim="800000"/>
            <a:headEnd/>
            <a:tailEnd/>
          </a:ln>
        </p:spPr>
      </p:pic>
      <p:sp>
        <p:nvSpPr>
          <p:cNvPr id="5" name="Rectangle 4"/>
          <p:cNvSpPr/>
          <p:nvPr/>
        </p:nvSpPr>
        <p:spPr>
          <a:xfrm>
            <a:off x="1981201" y="2895600"/>
            <a:ext cx="1669047" cy="369332"/>
          </a:xfrm>
          <a:prstGeom prst="rect">
            <a:avLst/>
          </a:prstGeom>
        </p:spPr>
        <p:txBody>
          <a:bodyPr wrap="none">
            <a:spAutoFit/>
          </a:bodyPr>
          <a:lstStyle/>
          <a:p>
            <a:pPr>
              <a:defRPr/>
            </a:pPr>
            <a:r>
              <a:rPr lang="en-US" b="1" dirty="0">
                <a:solidFill>
                  <a:schemeClr val="dk1"/>
                </a:solidFill>
              </a:rPr>
              <a:t>ELISA READER</a:t>
            </a:r>
            <a:endParaRPr lang="en-US" dirty="0">
              <a:solidFill>
                <a:schemeClr val="dk1"/>
              </a:solidFill>
            </a:endParaRPr>
          </a:p>
        </p:txBody>
      </p:sp>
      <p:sp>
        <p:nvSpPr>
          <p:cNvPr id="6" name="Rectangle 5"/>
          <p:cNvSpPr/>
          <p:nvPr/>
        </p:nvSpPr>
        <p:spPr>
          <a:xfrm>
            <a:off x="4114800" y="2895600"/>
            <a:ext cx="2371162" cy="369332"/>
          </a:xfrm>
          <a:prstGeom prst="rect">
            <a:avLst/>
          </a:prstGeom>
        </p:spPr>
        <p:txBody>
          <a:bodyPr wrap="none">
            <a:spAutoFit/>
          </a:bodyPr>
          <a:lstStyle/>
          <a:p>
            <a:pPr>
              <a:defRPr/>
            </a:pPr>
            <a:r>
              <a:rPr lang="en-US" b="1" dirty="0">
                <a:solidFill>
                  <a:schemeClr val="dk1"/>
                </a:solidFill>
              </a:rPr>
              <a:t>Semi-Auto analyzer</a:t>
            </a:r>
          </a:p>
        </p:txBody>
      </p:sp>
      <p:sp>
        <p:nvSpPr>
          <p:cNvPr id="7" name="Rectangle 6"/>
          <p:cNvSpPr/>
          <p:nvPr/>
        </p:nvSpPr>
        <p:spPr>
          <a:xfrm>
            <a:off x="6396819" y="2907268"/>
            <a:ext cx="1742785" cy="369332"/>
          </a:xfrm>
          <a:prstGeom prst="rect">
            <a:avLst/>
          </a:prstGeom>
        </p:spPr>
        <p:txBody>
          <a:bodyPr wrap="none">
            <a:spAutoFit/>
          </a:bodyPr>
          <a:lstStyle/>
          <a:p>
            <a:pPr>
              <a:defRPr/>
            </a:pPr>
            <a:r>
              <a:rPr lang="en-US" b="1" dirty="0">
                <a:solidFill>
                  <a:schemeClr val="dk1"/>
                </a:solidFill>
              </a:rPr>
              <a:t>Laminar Hood</a:t>
            </a:r>
          </a:p>
        </p:txBody>
      </p:sp>
      <p:pic>
        <p:nvPicPr>
          <p:cNvPr id="11" name="Picture 10" descr="C:\Users\Peramedical\Desktop\321.jpg"/>
          <p:cNvPicPr>
            <a:picLocks noChangeAspect="1" noChangeArrowheads="1"/>
          </p:cNvPicPr>
          <p:nvPr/>
        </p:nvPicPr>
        <p:blipFill>
          <a:blip r:embed="rId5" cstate="print"/>
          <a:srcRect/>
          <a:stretch>
            <a:fillRect/>
          </a:stretch>
        </p:blipFill>
        <p:spPr bwMode="auto">
          <a:xfrm>
            <a:off x="8305800" y="990600"/>
            <a:ext cx="2076209" cy="1937795"/>
          </a:xfrm>
          <a:prstGeom prst="rect">
            <a:avLst/>
          </a:prstGeom>
          <a:noFill/>
        </p:spPr>
      </p:pic>
      <p:sp>
        <p:nvSpPr>
          <p:cNvPr id="13" name="Rectangle 12"/>
          <p:cNvSpPr/>
          <p:nvPr/>
        </p:nvSpPr>
        <p:spPr>
          <a:xfrm>
            <a:off x="8458201" y="2895600"/>
            <a:ext cx="1723549" cy="369332"/>
          </a:xfrm>
          <a:prstGeom prst="rect">
            <a:avLst/>
          </a:prstGeom>
        </p:spPr>
        <p:txBody>
          <a:bodyPr wrap="none">
            <a:spAutoFit/>
          </a:bodyPr>
          <a:lstStyle/>
          <a:p>
            <a:r>
              <a:rPr lang="en-IN" b="1" dirty="0"/>
              <a:t>KERATOMETER</a:t>
            </a:r>
            <a:endParaRPr lang="en-US" b="1" dirty="0"/>
          </a:p>
        </p:txBody>
      </p:sp>
      <p:pic>
        <p:nvPicPr>
          <p:cNvPr id="14" name="Picture 13" descr="C:\Users\mech\Desktop\lab pics\mechanical\IMG_8200.JPG">
            <a:extLst>
              <a:ext uri="{FF2B5EF4-FFF2-40B4-BE49-F238E27FC236}">
                <a16:creationId xmlns:a16="http://schemas.microsoft.com/office/drawing/2014/main" xmlns="" id="{868F43CD-12FF-4B9B-96D7-462233E2EA1C}"/>
              </a:ext>
            </a:extLst>
          </p:cNvPr>
          <p:cNvPicPr>
            <a:picLocks noChangeAspect="1" noChangeArrowheads="1"/>
          </p:cNvPicPr>
          <p:nvPr/>
        </p:nvPicPr>
        <p:blipFill>
          <a:blip r:embed="rId6" cstate="print"/>
          <a:srcRect/>
          <a:stretch>
            <a:fillRect/>
          </a:stretch>
        </p:blipFill>
        <p:spPr bwMode="auto">
          <a:xfrm>
            <a:off x="2023625" y="3352801"/>
            <a:ext cx="2286000" cy="2412377"/>
          </a:xfrm>
          <a:prstGeom prst="rect">
            <a:avLst/>
          </a:prstGeom>
          <a:noFill/>
        </p:spPr>
      </p:pic>
      <p:pic>
        <p:nvPicPr>
          <p:cNvPr id="15" name="Picture 14" descr="C:\Users\mech\Desktop\lab pics\mechanical\IMG_8189 (2).jpg">
            <a:extLst>
              <a:ext uri="{FF2B5EF4-FFF2-40B4-BE49-F238E27FC236}">
                <a16:creationId xmlns:a16="http://schemas.microsoft.com/office/drawing/2014/main" xmlns="" id="{826DD9CC-D7D7-47DE-BAA8-0F5759FFCC65}"/>
              </a:ext>
            </a:extLst>
          </p:cNvPr>
          <p:cNvPicPr>
            <a:picLocks noChangeAspect="1" noChangeArrowheads="1"/>
          </p:cNvPicPr>
          <p:nvPr/>
        </p:nvPicPr>
        <p:blipFill>
          <a:blip r:embed="rId7" cstate="print"/>
          <a:srcRect/>
          <a:stretch>
            <a:fillRect/>
          </a:stretch>
        </p:blipFill>
        <p:spPr bwMode="auto">
          <a:xfrm>
            <a:off x="4814101" y="3352800"/>
            <a:ext cx="2500411" cy="2377440"/>
          </a:xfrm>
          <a:prstGeom prst="rect">
            <a:avLst/>
          </a:prstGeom>
          <a:noFill/>
        </p:spPr>
      </p:pic>
      <p:pic>
        <p:nvPicPr>
          <p:cNvPr id="16" name="Picture 15" descr="C:\Users\mech\Desktop\1.jpg">
            <a:extLst>
              <a:ext uri="{FF2B5EF4-FFF2-40B4-BE49-F238E27FC236}">
                <a16:creationId xmlns:a16="http://schemas.microsoft.com/office/drawing/2014/main" xmlns="" id="{2316EF51-39B6-4E22-90CF-8E09F3D23106}"/>
              </a:ext>
            </a:extLst>
          </p:cNvPr>
          <p:cNvPicPr>
            <a:picLocks noChangeAspect="1" noChangeArrowheads="1"/>
          </p:cNvPicPr>
          <p:nvPr/>
        </p:nvPicPr>
        <p:blipFill>
          <a:blip r:embed="rId8" cstate="print"/>
          <a:srcRect/>
          <a:stretch>
            <a:fillRect/>
          </a:stretch>
        </p:blipFill>
        <p:spPr bwMode="auto">
          <a:xfrm>
            <a:off x="7828350" y="3354506"/>
            <a:ext cx="2238707" cy="2360494"/>
          </a:xfrm>
          <a:prstGeom prst="rect">
            <a:avLst/>
          </a:prstGeom>
          <a:noFill/>
        </p:spPr>
      </p:pic>
      <p:sp>
        <p:nvSpPr>
          <p:cNvPr id="17" name="Rectangle 16"/>
          <p:cNvSpPr/>
          <p:nvPr/>
        </p:nvSpPr>
        <p:spPr>
          <a:xfrm>
            <a:off x="8229600" y="5791200"/>
            <a:ext cx="1245854" cy="369332"/>
          </a:xfrm>
          <a:prstGeom prst="rect">
            <a:avLst/>
          </a:prstGeom>
        </p:spPr>
        <p:txBody>
          <a:bodyPr wrap="none">
            <a:spAutoFit/>
          </a:bodyPr>
          <a:lstStyle/>
          <a:p>
            <a:r>
              <a:rPr lang="en-US" b="1" dirty="0">
                <a:solidFill>
                  <a:schemeClr val="dk1"/>
                </a:solidFill>
              </a:rPr>
              <a:t>Trainer kit</a:t>
            </a:r>
          </a:p>
        </p:txBody>
      </p:sp>
      <p:sp>
        <p:nvSpPr>
          <p:cNvPr id="18" name="Rectangle 17"/>
          <p:cNvSpPr/>
          <p:nvPr/>
        </p:nvSpPr>
        <p:spPr>
          <a:xfrm>
            <a:off x="4682527" y="5768050"/>
            <a:ext cx="3248005" cy="369332"/>
          </a:xfrm>
          <a:prstGeom prst="rect">
            <a:avLst/>
          </a:prstGeom>
        </p:spPr>
        <p:txBody>
          <a:bodyPr wrap="none">
            <a:spAutoFit/>
          </a:bodyPr>
          <a:lstStyle/>
          <a:p>
            <a:pPr algn="just" fontAlgn="t"/>
            <a:r>
              <a:rPr lang="en-US" b="1" dirty="0"/>
              <a:t>Electric Discharge Machine</a:t>
            </a:r>
          </a:p>
        </p:txBody>
      </p:sp>
      <p:sp>
        <p:nvSpPr>
          <p:cNvPr id="19" name="Rectangle 18"/>
          <p:cNvSpPr/>
          <p:nvPr/>
        </p:nvSpPr>
        <p:spPr>
          <a:xfrm>
            <a:off x="1725591" y="5802775"/>
            <a:ext cx="2945037" cy="369332"/>
          </a:xfrm>
          <a:prstGeom prst="rect">
            <a:avLst/>
          </a:prstGeom>
        </p:spPr>
        <p:txBody>
          <a:bodyPr wrap="none">
            <a:spAutoFit/>
          </a:bodyPr>
          <a:lstStyle/>
          <a:p>
            <a:r>
              <a:rPr lang="en-US" b="1" dirty="0"/>
              <a:t>Four stroke petrol engine</a:t>
            </a:r>
          </a:p>
        </p:txBody>
      </p:sp>
      <p:sp>
        <p:nvSpPr>
          <p:cNvPr id="20" name="TextBox 19"/>
          <p:cNvSpPr txBox="1"/>
          <p:nvPr/>
        </p:nvSpPr>
        <p:spPr>
          <a:xfrm>
            <a:off x="3555216" y="609601"/>
            <a:ext cx="5500224" cy="461665"/>
          </a:xfrm>
          <a:prstGeom prst="rect">
            <a:avLst/>
          </a:prstGeom>
          <a:noFill/>
        </p:spPr>
        <p:txBody>
          <a:bodyPr wrap="none" rtlCol="0">
            <a:spAutoFit/>
          </a:bodyPr>
          <a:lstStyle/>
          <a:p>
            <a:r>
              <a:rPr lang="en-US" sz="2400" b="1" dirty="0">
                <a:solidFill>
                  <a:srgbClr val="FF0000"/>
                </a:solidFill>
                <a:effectLst>
                  <a:outerShdw blurRad="38100" dist="38100" dir="2700000" algn="tl">
                    <a:srgbClr val="000000">
                      <a:alpha val="43137"/>
                    </a:srgbClr>
                  </a:outerShdw>
                </a:effectLst>
              </a:rPr>
              <a:t>Major Equipments available for R&amp;D</a:t>
            </a:r>
          </a:p>
        </p:txBody>
      </p:sp>
      <p:sp>
        <p:nvSpPr>
          <p:cNvPr id="21" name="Slide Number Placeholder 20"/>
          <p:cNvSpPr>
            <a:spLocks noGrp="1"/>
          </p:cNvSpPr>
          <p:nvPr>
            <p:ph type="sldNum" sz="quarter" idx="12"/>
          </p:nvPr>
        </p:nvSpPr>
        <p:spPr/>
        <p:txBody>
          <a:bodyPr/>
          <a:lstStyle/>
          <a:p>
            <a:fld id="{27264C0E-ED99-4B58-8567-8503B27A4E4C}" type="slidenum">
              <a:rPr lang="en-US" smtClean="0"/>
              <a:pPr/>
              <a:t>33</a:t>
            </a:fld>
            <a:endParaRPr lang="en-US"/>
          </a:p>
        </p:txBody>
      </p:sp>
      <p:sp>
        <p:nvSpPr>
          <p:cNvPr id="22" name="Footer Placeholder 21"/>
          <p:cNvSpPr>
            <a:spLocks noGrp="1"/>
          </p:cNvSpPr>
          <p:nvPr>
            <p:ph type="ftr" sz="quarter" idx="11"/>
          </p:nvPr>
        </p:nvSpPr>
        <p:spPr/>
        <p:txBody>
          <a:bodyPr/>
          <a:lstStyle/>
          <a:p>
            <a:r>
              <a:rPr lang="en-US"/>
              <a:t>TEERTHANKER MAHAVEER UNIVERSITY  Moradabad</a:t>
            </a:r>
          </a:p>
        </p:txBody>
      </p:sp>
      <p:pic>
        <p:nvPicPr>
          <p:cNvPr id="23" name="Picture 2" descr="Teerthanker Mahaveer University - A Truly Global University"/>
          <p:cNvPicPr>
            <a:picLocks noChangeAspect="1" noChangeArrowheads="1"/>
          </p:cNvPicPr>
          <p:nvPr/>
        </p:nvPicPr>
        <p:blipFill>
          <a:blip r:embed="rId9" cstate="print"/>
          <a:srcRect r="76316"/>
          <a:stretch>
            <a:fillRect/>
          </a:stretch>
        </p:blipFill>
        <p:spPr bwMode="auto">
          <a:xfrm>
            <a:off x="1676400" y="228600"/>
            <a:ext cx="970288" cy="762000"/>
          </a:xfrm>
          <a:prstGeom prst="rect">
            <a:avLst/>
          </a:prstGeom>
          <a:noFill/>
        </p:spPr>
      </p:pic>
    </p:spTree>
    <p:extLst>
      <p:ext uri="{BB962C8B-B14F-4D97-AF65-F5344CB8AC3E}">
        <p14:creationId xmlns:p14="http://schemas.microsoft.com/office/powerpoint/2010/main" xmlns="" val="2099007529"/>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Student\Desktop\UGC Visit\DSC_6020.JPG"/>
          <p:cNvPicPr>
            <a:picLocks noChangeAspect="1" noChangeArrowheads="1"/>
          </p:cNvPicPr>
          <p:nvPr/>
        </p:nvPicPr>
        <p:blipFill>
          <a:blip r:embed="rId2" cstate="print"/>
          <a:srcRect/>
          <a:stretch>
            <a:fillRect/>
          </a:stretch>
        </p:blipFill>
        <p:spPr bwMode="auto">
          <a:xfrm>
            <a:off x="1981200" y="914400"/>
            <a:ext cx="4114800" cy="2743200"/>
          </a:xfrm>
          <a:prstGeom prst="rect">
            <a:avLst/>
          </a:prstGeom>
          <a:noFill/>
        </p:spPr>
      </p:pic>
      <p:pic>
        <p:nvPicPr>
          <p:cNvPr id="21507" name="Picture 3" descr="C:\Users\Student\Desktop\UGC Visit\DSC_6038.JPG"/>
          <p:cNvPicPr>
            <a:picLocks noChangeAspect="1" noChangeArrowheads="1"/>
          </p:cNvPicPr>
          <p:nvPr/>
        </p:nvPicPr>
        <p:blipFill>
          <a:blip r:embed="rId3" cstate="print"/>
          <a:srcRect/>
          <a:stretch>
            <a:fillRect/>
          </a:stretch>
        </p:blipFill>
        <p:spPr bwMode="auto">
          <a:xfrm>
            <a:off x="6172200" y="914400"/>
            <a:ext cx="4114800" cy="2743200"/>
          </a:xfrm>
          <a:prstGeom prst="rect">
            <a:avLst/>
          </a:prstGeom>
          <a:noFill/>
        </p:spPr>
      </p:pic>
      <p:pic>
        <p:nvPicPr>
          <p:cNvPr id="21508" name="Picture 4" descr="C:\Users\Student\Desktop\UGC Visit\DSC_6086.JPG"/>
          <p:cNvPicPr>
            <a:picLocks noChangeAspect="1" noChangeArrowheads="1"/>
          </p:cNvPicPr>
          <p:nvPr/>
        </p:nvPicPr>
        <p:blipFill>
          <a:blip r:embed="rId4" cstate="print"/>
          <a:srcRect/>
          <a:stretch>
            <a:fillRect/>
          </a:stretch>
        </p:blipFill>
        <p:spPr bwMode="auto">
          <a:xfrm>
            <a:off x="1981200" y="3699075"/>
            <a:ext cx="4114800" cy="2743200"/>
          </a:xfrm>
          <a:prstGeom prst="rect">
            <a:avLst/>
          </a:prstGeom>
          <a:noFill/>
        </p:spPr>
      </p:pic>
      <p:pic>
        <p:nvPicPr>
          <p:cNvPr id="21509" name="Picture 5" descr="C:\Users\Student\Desktop\UGC Visit\DSC_6284.JPG"/>
          <p:cNvPicPr>
            <a:picLocks noChangeAspect="1" noChangeArrowheads="1"/>
          </p:cNvPicPr>
          <p:nvPr/>
        </p:nvPicPr>
        <p:blipFill>
          <a:blip r:embed="rId5" cstate="print"/>
          <a:srcRect/>
          <a:stretch>
            <a:fillRect/>
          </a:stretch>
        </p:blipFill>
        <p:spPr bwMode="auto">
          <a:xfrm>
            <a:off x="6149050" y="3699075"/>
            <a:ext cx="4114800" cy="2743200"/>
          </a:xfrm>
          <a:prstGeom prst="rect">
            <a:avLst/>
          </a:prstGeom>
          <a:noFill/>
        </p:spPr>
      </p:pic>
      <p:sp>
        <p:nvSpPr>
          <p:cNvPr id="6" name="TextBox 5"/>
          <p:cNvSpPr txBox="1"/>
          <p:nvPr/>
        </p:nvSpPr>
        <p:spPr>
          <a:xfrm>
            <a:off x="3962401" y="361890"/>
            <a:ext cx="5319085" cy="400110"/>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rPr>
              <a:t>Research Facilities in well equipped Labs </a:t>
            </a:r>
          </a:p>
        </p:txBody>
      </p:sp>
      <p:sp>
        <p:nvSpPr>
          <p:cNvPr id="7" name="Slide Number Placeholder 6"/>
          <p:cNvSpPr>
            <a:spLocks noGrp="1"/>
          </p:cNvSpPr>
          <p:nvPr>
            <p:ph type="sldNum" sz="quarter" idx="12"/>
          </p:nvPr>
        </p:nvSpPr>
        <p:spPr>
          <a:xfrm>
            <a:off x="8229600" y="6416676"/>
            <a:ext cx="2133600" cy="365125"/>
          </a:xfrm>
        </p:spPr>
        <p:txBody>
          <a:bodyPr/>
          <a:lstStyle/>
          <a:p>
            <a:fld id="{27264C0E-ED99-4B58-8567-8503B27A4E4C}" type="slidenum">
              <a:rPr lang="en-US" smtClean="0"/>
              <a:pPr/>
              <a:t>34</a:t>
            </a:fld>
            <a:endParaRPr lang="en-US" dirty="0"/>
          </a:p>
        </p:txBody>
      </p:sp>
      <p:pic>
        <p:nvPicPr>
          <p:cNvPr id="9" name="Picture 2" descr="Teerthanker Mahaveer University - A Truly Global University"/>
          <p:cNvPicPr>
            <a:picLocks noChangeAspect="1" noChangeArrowheads="1"/>
          </p:cNvPicPr>
          <p:nvPr/>
        </p:nvPicPr>
        <p:blipFill>
          <a:blip r:embed="rId6" cstate="print"/>
          <a:srcRect r="76316"/>
          <a:stretch>
            <a:fillRect/>
          </a:stretch>
        </p:blipFill>
        <p:spPr bwMode="auto">
          <a:xfrm>
            <a:off x="1620512" y="76200"/>
            <a:ext cx="970288" cy="762000"/>
          </a:xfrm>
          <a:prstGeom prst="rect">
            <a:avLst/>
          </a:prstGeom>
          <a:noFill/>
        </p:spPr>
      </p:pic>
      <p:sp>
        <p:nvSpPr>
          <p:cNvPr id="10" name="TextBox 9"/>
          <p:cNvSpPr txBox="1"/>
          <p:nvPr/>
        </p:nvSpPr>
        <p:spPr>
          <a:xfrm>
            <a:off x="4029925" y="6412468"/>
            <a:ext cx="4939173"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Electronics and Electrical Engineering Labs</a:t>
            </a:r>
          </a:p>
        </p:txBody>
      </p:sp>
    </p:spTree>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xmlns="" val="2731353562"/>
              </p:ext>
            </p:extLst>
          </p:nvPr>
        </p:nvGraphicFramePr>
        <p:xfrm>
          <a:off x="0" y="584518"/>
          <a:ext cx="8960383" cy="6273483"/>
        </p:xfrm>
        <a:graphic>
          <a:graphicData uri="http://schemas.openxmlformats.org/drawingml/2006/table">
            <a:tbl>
              <a:tblPr firstRow="1" bandRow="1">
                <a:tableStyleId>{5C22544A-7EE6-4342-B048-85BDC9FD1C3A}</a:tableStyleId>
              </a:tblPr>
              <a:tblGrid>
                <a:gridCol w="895350">
                  <a:extLst>
                    <a:ext uri="{9D8B030D-6E8A-4147-A177-3AD203B41FA5}">
                      <a16:colId xmlns:a16="http://schemas.microsoft.com/office/drawing/2014/main" xmlns="" val="20000"/>
                    </a:ext>
                  </a:extLst>
                </a:gridCol>
                <a:gridCol w="6302529">
                  <a:extLst>
                    <a:ext uri="{9D8B030D-6E8A-4147-A177-3AD203B41FA5}">
                      <a16:colId xmlns:a16="http://schemas.microsoft.com/office/drawing/2014/main" xmlns="" val="20001"/>
                    </a:ext>
                  </a:extLst>
                </a:gridCol>
                <a:gridCol w="1762504">
                  <a:extLst>
                    <a:ext uri="{9D8B030D-6E8A-4147-A177-3AD203B41FA5}">
                      <a16:colId xmlns:a16="http://schemas.microsoft.com/office/drawing/2014/main" xmlns="" val="20004"/>
                    </a:ext>
                  </a:extLst>
                </a:gridCol>
              </a:tblGrid>
              <a:tr h="458664">
                <a:tc>
                  <a:txBody>
                    <a:bodyPr/>
                    <a:lstStyle/>
                    <a:p>
                      <a:r>
                        <a:rPr lang="en-US" b="1" dirty="0">
                          <a:solidFill>
                            <a:schemeClr val="bg1"/>
                          </a:solidFill>
                        </a:rPr>
                        <a:t>S. No.</a:t>
                      </a:r>
                    </a:p>
                  </a:txBody>
                  <a:tcPr/>
                </a:tc>
                <a:tc>
                  <a:txBody>
                    <a:bodyPr/>
                    <a:lstStyle/>
                    <a:p>
                      <a:r>
                        <a:rPr lang="en-US" b="1" dirty="0">
                          <a:solidFill>
                            <a:schemeClr val="bg1"/>
                          </a:solidFill>
                        </a:rPr>
                        <a:t>Description</a:t>
                      </a:r>
                    </a:p>
                  </a:txBody>
                  <a:tcPr/>
                </a:tc>
                <a:tc>
                  <a:txBody>
                    <a:bodyPr/>
                    <a:lstStyle/>
                    <a:p>
                      <a:pPr algn="ctr"/>
                      <a:r>
                        <a:rPr lang="en-US" b="1" dirty="0">
                          <a:solidFill>
                            <a:schemeClr val="bg1"/>
                          </a:solidFill>
                        </a:rPr>
                        <a:t>Total</a:t>
                      </a:r>
                    </a:p>
                  </a:txBody>
                  <a:tcPr/>
                </a:tc>
                <a:extLst>
                  <a:ext uri="{0D108BD9-81ED-4DB2-BD59-A6C34878D82A}">
                    <a16:rowId xmlns:a16="http://schemas.microsoft.com/office/drawing/2014/main" xmlns="" val="10000"/>
                  </a:ext>
                </a:extLst>
              </a:tr>
              <a:tr h="646091">
                <a:tc>
                  <a:txBody>
                    <a:bodyPr/>
                    <a:lstStyle/>
                    <a:p>
                      <a:r>
                        <a:rPr lang="en-US" b="1" dirty="0"/>
                        <a:t>A.</a:t>
                      </a:r>
                    </a:p>
                  </a:txBody>
                  <a:tcPr/>
                </a:tc>
                <a:tc>
                  <a:txBody>
                    <a:bodyPr/>
                    <a:lstStyle/>
                    <a:p>
                      <a:r>
                        <a:rPr lang="en-US" b="1" dirty="0"/>
                        <a:t>Patents</a:t>
                      </a:r>
                    </a:p>
                  </a:txBody>
                  <a:tcPr/>
                </a:tc>
                <a:tc>
                  <a:txBody>
                    <a:bodyPr/>
                    <a:lstStyle/>
                    <a:p>
                      <a:pPr algn="ctr"/>
                      <a:r>
                        <a:rPr lang="en-US" b="1" dirty="0"/>
                        <a:t>2020-21</a:t>
                      </a:r>
                    </a:p>
                  </a:txBody>
                  <a:tcPr/>
                </a:tc>
                <a:extLst>
                  <a:ext uri="{0D108BD9-81ED-4DB2-BD59-A6C34878D82A}">
                    <a16:rowId xmlns:a16="http://schemas.microsoft.com/office/drawing/2014/main" xmlns="" val="10001"/>
                  </a:ext>
                </a:extLst>
              </a:tr>
              <a:tr h="646091">
                <a:tc>
                  <a:txBody>
                    <a:bodyPr/>
                    <a:lstStyle/>
                    <a:p>
                      <a:endParaRPr lang="en-US" b="1" dirty="0"/>
                    </a:p>
                  </a:txBody>
                  <a:tcPr/>
                </a:tc>
                <a:tc>
                  <a:txBody>
                    <a:bodyPr/>
                    <a:lstStyle/>
                    <a:p>
                      <a:r>
                        <a:rPr lang="en-US" b="0" dirty="0"/>
                        <a:t>     (</a:t>
                      </a:r>
                      <a:r>
                        <a:rPr lang="en-US" b="0" dirty="0" err="1"/>
                        <a:t>i</a:t>
                      </a:r>
                      <a:r>
                        <a:rPr lang="en-US" b="0" dirty="0"/>
                        <a:t>) Filed</a:t>
                      </a:r>
                    </a:p>
                  </a:txBody>
                  <a:tcPr/>
                </a:tc>
                <a:tc>
                  <a:txBody>
                    <a:bodyPr/>
                    <a:lstStyle/>
                    <a:p>
                      <a:r>
                        <a:rPr lang="en-US" dirty="0"/>
                        <a:t>299</a:t>
                      </a:r>
                    </a:p>
                  </a:txBody>
                  <a:tcPr/>
                </a:tc>
                <a:extLst>
                  <a:ext uri="{0D108BD9-81ED-4DB2-BD59-A6C34878D82A}">
                    <a16:rowId xmlns:a16="http://schemas.microsoft.com/office/drawing/2014/main" xmlns="" val="10003"/>
                  </a:ext>
                </a:extLst>
              </a:tr>
              <a:tr h="646091">
                <a:tc>
                  <a:txBody>
                    <a:bodyPr/>
                    <a:lstStyle/>
                    <a:p>
                      <a:endParaRPr lang="en-US" b="1"/>
                    </a:p>
                  </a:txBody>
                  <a:tcPr/>
                </a:tc>
                <a:tc>
                  <a:txBody>
                    <a:bodyPr/>
                    <a:lstStyle/>
                    <a:p>
                      <a:r>
                        <a:rPr lang="en-US" b="0" dirty="0"/>
                        <a:t>     (ii)</a:t>
                      </a:r>
                      <a:r>
                        <a:rPr lang="en-US" b="0" baseline="0" dirty="0"/>
                        <a:t> Published</a:t>
                      </a:r>
                      <a:endParaRPr lang="en-US" b="0" dirty="0"/>
                    </a:p>
                  </a:txBody>
                  <a:tcPr/>
                </a:tc>
                <a:tc>
                  <a:txBody>
                    <a:bodyPr/>
                    <a:lstStyle/>
                    <a:p>
                      <a:r>
                        <a:rPr lang="en-US" dirty="0"/>
                        <a:t>187</a:t>
                      </a:r>
                    </a:p>
                  </a:txBody>
                  <a:tcPr/>
                </a:tc>
                <a:extLst>
                  <a:ext uri="{0D108BD9-81ED-4DB2-BD59-A6C34878D82A}">
                    <a16:rowId xmlns:a16="http://schemas.microsoft.com/office/drawing/2014/main" xmlns="" val="10004"/>
                  </a:ext>
                </a:extLst>
              </a:tr>
              <a:tr h="646091">
                <a:tc>
                  <a:txBody>
                    <a:bodyPr/>
                    <a:lstStyle/>
                    <a:p>
                      <a:endParaRPr lang="en-US" b="1" dirty="0"/>
                    </a:p>
                  </a:txBody>
                  <a:tcPr/>
                </a:tc>
                <a:tc>
                  <a:txBody>
                    <a:bodyPr/>
                    <a:lstStyle/>
                    <a:p>
                      <a:r>
                        <a:rPr lang="en-US" b="0" dirty="0"/>
                        <a:t>     (iii) Awarded</a:t>
                      </a:r>
                    </a:p>
                  </a:txBody>
                  <a:tcPr/>
                </a:tc>
                <a:tc>
                  <a:txBody>
                    <a:bodyPr/>
                    <a:lstStyle/>
                    <a:p>
                      <a:r>
                        <a:rPr lang="en-US" dirty="0"/>
                        <a:t>44</a:t>
                      </a:r>
                    </a:p>
                  </a:txBody>
                  <a:tcPr/>
                </a:tc>
                <a:extLst>
                  <a:ext uri="{0D108BD9-81ED-4DB2-BD59-A6C34878D82A}">
                    <a16:rowId xmlns:a16="http://schemas.microsoft.com/office/drawing/2014/main" xmlns="" val="10005"/>
                  </a:ext>
                </a:extLst>
              </a:tr>
              <a:tr h="646091">
                <a:tc>
                  <a:txBody>
                    <a:bodyPr/>
                    <a:lstStyle/>
                    <a:p>
                      <a:r>
                        <a:rPr lang="en-US" b="1" dirty="0"/>
                        <a:t>B.</a:t>
                      </a:r>
                    </a:p>
                  </a:txBody>
                  <a:tcPr/>
                </a:tc>
                <a:tc>
                  <a:txBody>
                    <a:bodyPr/>
                    <a:lstStyle/>
                    <a:p>
                      <a:r>
                        <a:rPr lang="en-US" b="1" dirty="0"/>
                        <a:t> Research publications in Indexed journals</a:t>
                      </a:r>
                    </a:p>
                    <a:p>
                      <a:r>
                        <a:rPr lang="en-US" b="1" dirty="0"/>
                        <a:t>University H-Index                                                                     </a:t>
                      </a:r>
                    </a:p>
                  </a:txBody>
                  <a:tcPr/>
                </a:tc>
                <a:tc>
                  <a:txBody>
                    <a:bodyPr/>
                    <a:lstStyle/>
                    <a:p>
                      <a:r>
                        <a:rPr lang="en-US" dirty="0"/>
                        <a:t>1449</a:t>
                      </a:r>
                    </a:p>
                    <a:p>
                      <a:r>
                        <a:rPr lang="en-US"/>
                        <a:t>18</a:t>
                      </a:r>
                      <a:endParaRPr lang="en-US" dirty="0"/>
                    </a:p>
                  </a:txBody>
                  <a:tcPr/>
                </a:tc>
                <a:extLst>
                  <a:ext uri="{0D108BD9-81ED-4DB2-BD59-A6C34878D82A}">
                    <a16:rowId xmlns:a16="http://schemas.microsoft.com/office/drawing/2014/main" xmlns="" val="10006"/>
                  </a:ext>
                </a:extLst>
              </a:tr>
              <a:tr h="646091">
                <a:tc>
                  <a:txBody>
                    <a:bodyPr/>
                    <a:lstStyle/>
                    <a:p>
                      <a:r>
                        <a:rPr lang="en-US" b="1" dirty="0"/>
                        <a:t>C.</a:t>
                      </a:r>
                    </a:p>
                  </a:txBody>
                  <a:tcPr/>
                </a:tc>
                <a:tc>
                  <a:txBody>
                    <a:bodyPr/>
                    <a:lstStyle/>
                    <a:p>
                      <a:r>
                        <a:rPr lang="en-US" b="1" dirty="0"/>
                        <a:t>Research project Grants</a:t>
                      </a:r>
                    </a:p>
                  </a:txBody>
                  <a:tcPr/>
                </a:tc>
                <a:tc>
                  <a:txBody>
                    <a:bodyPr/>
                    <a:lstStyle/>
                    <a:p>
                      <a:pPr algn="ctr"/>
                      <a:endParaRPr lang="en-US" b="1" dirty="0"/>
                    </a:p>
                  </a:txBody>
                  <a:tcPr/>
                </a:tc>
                <a:extLst>
                  <a:ext uri="{0D108BD9-81ED-4DB2-BD59-A6C34878D82A}">
                    <a16:rowId xmlns:a16="http://schemas.microsoft.com/office/drawing/2014/main" xmlns="" val="10007"/>
                  </a:ext>
                </a:extLst>
              </a:tr>
              <a:tr h="646091">
                <a:tc>
                  <a:txBody>
                    <a:bodyPr/>
                    <a:lstStyle/>
                    <a:p>
                      <a:endParaRPr lang="en-US" b="1" dirty="0"/>
                    </a:p>
                  </a:txBody>
                  <a:tcPr/>
                </a:tc>
                <a:tc>
                  <a:txBody>
                    <a:bodyPr/>
                    <a:lstStyle/>
                    <a:p>
                      <a:r>
                        <a:rPr lang="en-US" b="0" dirty="0"/>
                        <a:t>i) In progress</a:t>
                      </a:r>
                    </a:p>
                  </a:txBody>
                  <a:tcPr/>
                </a:tc>
                <a:tc>
                  <a:txBody>
                    <a:bodyPr/>
                    <a:lstStyle/>
                    <a:p>
                      <a:r>
                        <a:rPr lang="en-US" dirty="0"/>
                        <a:t>09</a:t>
                      </a:r>
                    </a:p>
                  </a:txBody>
                  <a:tcPr/>
                </a:tc>
                <a:extLst>
                  <a:ext uri="{0D108BD9-81ED-4DB2-BD59-A6C34878D82A}">
                    <a16:rowId xmlns:a16="http://schemas.microsoft.com/office/drawing/2014/main" xmlns="" val="10008"/>
                  </a:ext>
                </a:extLst>
              </a:tr>
              <a:tr h="646091">
                <a:tc>
                  <a:txBody>
                    <a:bodyPr/>
                    <a:lstStyle/>
                    <a:p>
                      <a:endParaRPr lang="en-US" b="1" dirty="0"/>
                    </a:p>
                  </a:txBody>
                  <a:tcPr/>
                </a:tc>
                <a:tc>
                  <a:txBody>
                    <a:bodyPr/>
                    <a:lstStyle/>
                    <a:p>
                      <a:r>
                        <a:rPr lang="en-US" b="0" dirty="0"/>
                        <a:t>ii) Completed</a:t>
                      </a:r>
                    </a:p>
                  </a:txBody>
                  <a:tcPr/>
                </a:tc>
                <a:tc>
                  <a:txBody>
                    <a:bodyPr/>
                    <a:lstStyle/>
                    <a:p>
                      <a:r>
                        <a:rPr lang="en-US" dirty="0"/>
                        <a:t>15</a:t>
                      </a:r>
                    </a:p>
                  </a:txBody>
                  <a:tcPr/>
                </a:tc>
                <a:extLst>
                  <a:ext uri="{0D108BD9-81ED-4DB2-BD59-A6C34878D82A}">
                    <a16:rowId xmlns:a16="http://schemas.microsoft.com/office/drawing/2014/main" xmlns="" val="10009"/>
                  </a:ext>
                </a:extLst>
              </a:tr>
              <a:tr h="646091">
                <a:tc>
                  <a:txBody>
                    <a:bodyPr/>
                    <a:lstStyle/>
                    <a:p>
                      <a:r>
                        <a:rPr lang="en-US" b="1" dirty="0"/>
                        <a:t>D. </a:t>
                      </a:r>
                    </a:p>
                  </a:txBody>
                  <a:tcPr/>
                </a:tc>
                <a:tc>
                  <a:txBody>
                    <a:bodyPr/>
                    <a:lstStyle/>
                    <a:p>
                      <a:r>
                        <a:rPr lang="en-US" b="0" dirty="0"/>
                        <a:t>Consultancy Earning for 2020-21</a:t>
                      </a:r>
                    </a:p>
                  </a:txBody>
                  <a:tcPr/>
                </a:tc>
                <a:tc>
                  <a:txBody>
                    <a:bodyPr/>
                    <a:lstStyle/>
                    <a:p>
                      <a:r>
                        <a:rPr lang="en-US" dirty="0"/>
                        <a:t>Rs. 58 Lakhs </a:t>
                      </a:r>
                    </a:p>
                  </a:txBody>
                  <a:tcPr/>
                </a:tc>
                <a:extLst>
                  <a:ext uri="{0D108BD9-81ED-4DB2-BD59-A6C34878D82A}">
                    <a16:rowId xmlns:a16="http://schemas.microsoft.com/office/drawing/2014/main" xmlns="" val="10010"/>
                  </a:ext>
                </a:extLst>
              </a:tr>
            </a:tbl>
          </a:graphicData>
        </a:graphic>
      </p:graphicFrame>
      <p:pic>
        <p:nvPicPr>
          <p:cNvPr id="4"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pic>
        <p:nvPicPr>
          <p:cNvPr id="3" name="Picture 2">
            <a:extLst>
              <a:ext uri="{FF2B5EF4-FFF2-40B4-BE49-F238E27FC236}">
                <a16:creationId xmlns:a16="http://schemas.microsoft.com/office/drawing/2014/main" xmlns="" id="{5B9B6821-CC96-41E0-BD4A-B84709C6FD6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681013" y="584519"/>
            <a:ext cx="3510987" cy="4361108"/>
          </a:xfrm>
          <a:prstGeom prst="rect">
            <a:avLst/>
          </a:prstGeom>
        </p:spPr>
      </p:pic>
    </p:spTree>
    <p:extLst>
      <p:ext uri="{BB962C8B-B14F-4D97-AF65-F5344CB8AC3E}">
        <p14:creationId xmlns:p14="http://schemas.microsoft.com/office/powerpoint/2010/main" xmlns="" val="3672551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xmlns="" val="728640142"/>
              </p:ext>
            </p:extLst>
          </p:nvPr>
        </p:nvGraphicFramePr>
        <p:xfrm>
          <a:off x="1609726" y="1342575"/>
          <a:ext cx="7258049" cy="3280370"/>
        </p:xfrm>
        <a:graphic>
          <a:graphicData uri="http://schemas.openxmlformats.org/drawingml/2006/table">
            <a:tbl>
              <a:tblPr firstRow="1" bandRow="1">
                <a:tableStyleId>{5C22544A-7EE6-4342-B048-85BDC9FD1C3A}</a:tableStyleId>
              </a:tblPr>
              <a:tblGrid>
                <a:gridCol w="965462">
                  <a:extLst>
                    <a:ext uri="{9D8B030D-6E8A-4147-A177-3AD203B41FA5}">
                      <a16:colId xmlns:a16="http://schemas.microsoft.com/office/drawing/2014/main" xmlns="" val="20000"/>
                    </a:ext>
                  </a:extLst>
                </a:gridCol>
                <a:gridCol w="4403163">
                  <a:extLst>
                    <a:ext uri="{9D8B030D-6E8A-4147-A177-3AD203B41FA5}">
                      <a16:colId xmlns:a16="http://schemas.microsoft.com/office/drawing/2014/main" xmlns="" val="20001"/>
                    </a:ext>
                  </a:extLst>
                </a:gridCol>
                <a:gridCol w="1889424">
                  <a:extLst>
                    <a:ext uri="{9D8B030D-6E8A-4147-A177-3AD203B41FA5}">
                      <a16:colId xmlns:a16="http://schemas.microsoft.com/office/drawing/2014/main" xmlns="" val="20002"/>
                    </a:ext>
                  </a:extLst>
                </a:gridCol>
              </a:tblGrid>
              <a:tr h="656074">
                <a:tc>
                  <a:txBody>
                    <a:bodyPr/>
                    <a:lstStyle/>
                    <a:p>
                      <a:r>
                        <a:rPr lang="en-US" b="1" dirty="0">
                          <a:solidFill>
                            <a:schemeClr val="bg1"/>
                          </a:solidFill>
                        </a:rPr>
                        <a:t>S. No.</a:t>
                      </a:r>
                    </a:p>
                  </a:txBody>
                  <a:tcPr/>
                </a:tc>
                <a:tc>
                  <a:txBody>
                    <a:bodyPr/>
                    <a:lstStyle/>
                    <a:p>
                      <a:r>
                        <a:rPr lang="en-US" b="1" dirty="0">
                          <a:solidFill>
                            <a:schemeClr val="bg1"/>
                          </a:solidFill>
                        </a:rPr>
                        <a:t>Description</a:t>
                      </a:r>
                    </a:p>
                  </a:txBody>
                  <a:tcPr/>
                </a:tc>
                <a:tc>
                  <a:txBody>
                    <a:bodyPr/>
                    <a:lstStyle/>
                    <a:p>
                      <a:pPr algn="ctr"/>
                      <a:r>
                        <a:rPr lang="en-US" b="1" dirty="0">
                          <a:solidFill>
                            <a:schemeClr val="bg1"/>
                          </a:solidFill>
                        </a:rPr>
                        <a:t>Nos.</a:t>
                      </a:r>
                    </a:p>
                  </a:txBody>
                  <a:tcPr/>
                </a:tc>
                <a:extLst>
                  <a:ext uri="{0D108BD9-81ED-4DB2-BD59-A6C34878D82A}">
                    <a16:rowId xmlns:a16="http://schemas.microsoft.com/office/drawing/2014/main" xmlns="" val="10000"/>
                  </a:ext>
                </a:extLst>
              </a:tr>
              <a:tr h="656074">
                <a:tc>
                  <a:txBody>
                    <a:bodyPr/>
                    <a:lstStyle/>
                    <a:p>
                      <a:r>
                        <a:rPr lang="en-US" b="1" dirty="0"/>
                        <a:t>d.</a:t>
                      </a:r>
                    </a:p>
                  </a:txBody>
                  <a:tcPr/>
                </a:tc>
                <a:tc>
                  <a:txBody>
                    <a:bodyPr/>
                    <a:lstStyle/>
                    <a:p>
                      <a:r>
                        <a:rPr lang="en-US" b="1" dirty="0"/>
                        <a:t>Conferences/</a:t>
                      </a:r>
                      <a:r>
                        <a:rPr lang="en-US" b="1" baseline="0" dirty="0"/>
                        <a:t> Seminars/ Workshops</a:t>
                      </a:r>
                      <a:endParaRPr lang="en-US" b="1" dirty="0"/>
                    </a:p>
                  </a:txBody>
                  <a:tcPr/>
                </a:tc>
                <a:tc>
                  <a:txBody>
                    <a:bodyPr/>
                    <a:lstStyle/>
                    <a:p>
                      <a:pPr algn="ctr"/>
                      <a:r>
                        <a:rPr lang="en-IN" b="1" dirty="0"/>
                        <a:t>231</a:t>
                      </a:r>
                      <a:endParaRPr lang="en-US" b="1" dirty="0"/>
                    </a:p>
                  </a:txBody>
                  <a:tcPr/>
                </a:tc>
                <a:extLst>
                  <a:ext uri="{0D108BD9-81ED-4DB2-BD59-A6C34878D82A}">
                    <a16:rowId xmlns:a16="http://schemas.microsoft.com/office/drawing/2014/main" xmlns="" val="10001"/>
                  </a:ext>
                </a:extLst>
              </a:tr>
              <a:tr h="656074">
                <a:tc>
                  <a:txBody>
                    <a:bodyPr/>
                    <a:lstStyle/>
                    <a:p>
                      <a:r>
                        <a:rPr lang="en-US" b="1" dirty="0"/>
                        <a:t>e.</a:t>
                      </a:r>
                    </a:p>
                  </a:txBody>
                  <a:tcPr/>
                </a:tc>
                <a:tc>
                  <a:txBody>
                    <a:bodyPr/>
                    <a:lstStyle/>
                    <a:p>
                      <a:r>
                        <a:rPr lang="en-US" b="1" dirty="0" err="1"/>
                        <a:t>MoUs</a:t>
                      </a:r>
                      <a:r>
                        <a:rPr lang="en-US" b="1" dirty="0"/>
                        <a:t> with</a:t>
                      </a:r>
                      <a:r>
                        <a:rPr lang="en-US" b="1" baseline="0" dirty="0"/>
                        <a:t> Industry/ Institutes/ Universities</a:t>
                      </a:r>
                      <a:endParaRPr lang="en-US" b="1" dirty="0"/>
                    </a:p>
                  </a:txBody>
                  <a:tcPr/>
                </a:tc>
                <a:tc>
                  <a:txBody>
                    <a:bodyPr/>
                    <a:lstStyle/>
                    <a:p>
                      <a:pPr algn="ctr"/>
                      <a:endParaRPr lang="en-US" dirty="0"/>
                    </a:p>
                  </a:txBody>
                  <a:tcPr/>
                </a:tc>
                <a:extLst>
                  <a:ext uri="{0D108BD9-81ED-4DB2-BD59-A6C34878D82A}">
                    <a16:rowId xmlns:a16="http://schemas.microsoft.com/office/drawing/2014/main" xmlns="" val="10006"/>
                  </a:ext>
                </a:extLst>
              </a:tr>
              <a:tr h="656074">
                <a:tc>
                  <a:txBody>
                    <a:bodyPr/>
                    <a:lstStyle/>
                    <a:p>
                      <a:endParaRPr lang="en-US" b="1" dirty="0"/>
                    </a:p>
                  </a:txBody>
                  <a:tcPr/>
                </a:tc>
                <a:tc>
                  <a:txBody>
                    <a:bodyPr/>
                    <a:lstStyle/>
                    <a:p>
                      <a:pPr marL="342900" indent="-342900">
                        <a:buNone/>
                      </a:pPr>
                      <a:r>
                        <a:rPr lang="en-US" b="1" baseline="0" dirty="0" err="1"/>
                        <a:t>i</a:t>
                      </a:r>
                      <a:r>
                        <a:rPr lang="en-US" b="1" baseline="0" dirty="0"/>
                        <a:t>)  Signed</a:t>
                      </a:r>
                      <a:endParaRPr lang="en-US" b="1" dirty="0"/>
                    </a:p>
                  </a:txBody>
                  <a:tcPr/>
                </a:tc>
                <a:tc>
                  <a:txBody>
                    <a:bodyPr/>
                    <a:lstStyle/>
                    <a:p>
                      <a:pPr algn="ctr"/>
                      <a:r>
                        <a:rPr lang="en-IN" b="1" dirty="0"/>
                        <a:t>52</a:t>
                      </a:r>
                      <a:endParaRPr lang="en-US" b="1" dirty="0"/>
                    </a:p>
                  </a:txBody>
                  <a:tcPr/>
                </a:tc>
                <a:extLst>
                  <a:ext uri="{0D108BD9-81ED-4DB2-BD59-A6C34878D82A}">
                    <a16:rowId xmlns:a16="http://schemas.microsoft.com/office/drawing/2014/main" xmlns="" val="10007"/>
                  </a:ext>
                </a:extLst>
              </a:tr>
              <a:tr h="656074">
                <a:tc>
                  <a:txBody>
                    <a:bodyPr/>
                    <a:lstStyle/>
                    <a:p>
                      <a:endParaRPr lang="en-US" b="1" dirty="0"/>
                    </a:p>
                  </a:txBody>
                  <a:tcPr/>
                </a:tc>
                <a:tc>
                  <a:txBody>
                    <a:bodyPr/>
                    <a:lstStyle/>
                    <a:p>
                      <a:pPr marL="342900" indent="-342900">
                        <a:buNone/>
                      </a:pPr>
                      <a:r>
                        <a:rPr lang="en-US" b="1" dirty="0"/>
                        <a:t>ii)</a:t>
                      </a:r>
                      <a:r>
                        <a:rPr lang="en-US" b="1" baseline="0" dirty="0"/>
                        <a:t>  </a:t>
                      </a:r>
                      <a:r>
                        <a:rPr lang="en-US" b="1" dirty="0"/>
                        <a:t>Operational</a:t>
                      </a:r>
                    </a:p>
                  </a:txBody>
                  <a:tcPr/>
                </a:tc>
                <a:tc>
                  <a:txBody>
                    <a:bodyPr/>
                    <a:lstStyle/>
                    <a:p>
                      <a:pPr algn="ctr"/>
                      <a:r>
                        <a:rPr lang="en-IN" b="1" dirty="0"/>
                        <a:t>52</a:t>
                      </a:r>
                      <a:endParaRPr lang="en-US" b="1" dirty="0"/>
                    </a:p>
                  </a:txBody>
                  <a:tcPr/>
                </a:tc>
                <a:extLst>
                  <a:ext uri="{0D108BD9-81ED-4DB2-BD59-A6C34878D82A}">
                    <a16:rowId xmlns:a16="http://schemas.microsoft.com/office/drawing/2014/main" xmlns="" val="10008"/>
                  </a:ext>
                </a:extLst>
              </a:tr>
            </a:tbl>
          </a:graphicData>
        </a:graphic>
      </p:graphicFrame>
      <p:pic>
        <p:nvPicPr>
          <p:cNvPr id="4"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2661619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5291"/>
            <a:ext cx="12192000" cy="846145"/>
          </a:xfrm>
        </p:spPr>
        <p:txBody>
          <a:bodyPr/>
          <a:lstStyle/>
          <a:p>
            <a:r>
              <a:rPr lang="en-US" sz="3600" b="1" dirty="0" err="1">
                <a:solidFill>
                  <a:schemeClr val="accent1">
                    <a:lumMod val="60000"/>
                    <a:lumOff val="40000"/>
                  </a:schemeClr>
                </a:solidFill>
              </a:rPr>
              <a:t>i</a:t>
            </a:r>
            <a:r>
              <a:rPr lang="en-US" sz="3600" b="1" dirty="0">
                <a:solidFill>
                  <a:schemeClr val="accent1">
                    <a:lumMod val="60000"/>
                    <a:lumOff val="40000"/>
                  </a:schemeClr>
                </a:solidFill>
              </a:rPr>
              <a:t>.  </a:t>
            </a:r>
            <a:r>
              <a:rPr lang="en-US" sz="3600" b="1" dirty="0" err="1">
                <a:solidFill>
                  <a:schemeClr val="accent1">
                    <a:lumMod val="60000"/>
                    <a:lumOff val="40000"/>
                  </a:schemeClr>
                </a:solidFill>
              </a:rPr>
              <a:t>MoU’s</a:t>
            </a:r>
            <a:r>
              <a:rPr lang="en-US" sz="3600" b="1" dirty="0">
                <a:solidFill>
                  <a:schemeClr val="accent1">
                    <a:lumMod val="60000"/>
                    <a:lumOff val="40000"/>
                  </a:schemeClr>
                </a:solidFill>
              </a:rPr>
              <a:t>,  Partnership </a:t>
            </a:r>
            <a:r>
              <a:rPr lang="en-US" sz="3600" b="1" dirty="0" smtClean="0">
                <a:solidFill>
                  <a:schemeClr val="accent1">
                    <a:lumMod val="60000"/>
                    <a:lumOff val="40000"/>
                  </a:schemeClr>
                </a:solidFill>
              </a:rPr>
              <a:t>&amp; Collaborations</a:t>
            </a:r>
            <a:r>
              <a:rPr lang="en-US" sz="3600" b="1" dirty="0">
                <a:solidFill>
                  <a:schemeClr val="accent1">
                    <a:lumMod val="60000"/>
                    <a:lumOff val="40000"/>
                  </a:schemeClr>
                </a:solidFill>
              </a:rPr>
              <a:t>: 52</a:t>
            </a:r>
          </a:p>
        </p:txBody>
      </p:sp>
      <p:sp>
        <p:nvSpPr>
          <p:cNvPr id="3" name="Content Placeholder 2"/>
          <p:cNvSpPr>
            <a:spLocks noGrp="1"/>
          </p:cNvSpPr>
          <p:nvPr>
            <p:ph idx="1"/>
          </p:nvPr>
        </p:nvSpPr>
        <p:spPr>
          <a:xfrm>
            <a:off x="0" y="1101436"/>
            <a:ext cx="12192000" cy="5756564"/>
          </a:xfrm>
        </p:spPr>
        <p:txBody>
          <a:bodyPr>
            <a:normAutofit/>
          </a:bodyPr>
          <a:lstStyle/>
          <a:p>
            <a:pPr marL="0" indent="0">
              <a:buNone/>
            </a:pPr>
            <a:r>
              <a:rPr lang="en-US" b="1" dirty="0">
                <a:solidFill>
                  <a:schemeClr val="accent1">
                    <a:lumMod val="60000"/>
                    <a:lumOff val="40000"/>
                  </a:schemeClr>
                </a:solidFill>
              </a:rPr>
              <a:t>1. </a:t>
            </a:r>
            <a:r>
              <a:rPr lang="en-US" b="1" dirty="0" err="1">
                <a:solidFill>
                  <a:schemeClr val="accent1">
                    <a:lumMod val="60000"/>
                    <a:lumOff val="40000"/>
                  </a:schemeClr>
                </a:solidFill>
              </a:rPr>
              <a:t>MoUs</a:t>
            </a:r>
            <a:r>
              <a:rPr lang="en-US" b="1" dirty="0">
                <a:solidFill>
                  <a:schemeClr val="accent1">
                    <a:lumMod val="60000"/>
                    <a:lumOff val="40000"/>
                  </a:schemeClr>
                </a:solidFill>
              </a:rPr>
              <a:t> </a:t>
            </a:r>
            <a:r>
              <a:rPr lang="en-US" b="1" dirty="0" smtClean="0">
                <a:solidFill>
                  <a:schemeClr val="accent1">
                    <a:lumMod val="60000"/>
                    <a:lumOff val="40000"/>
                  </a:schemeClr>
                </a:solidFill>
              </a:rPr>
              <a:t>for Industry </a:t>
            </a:r>
            <a:r>
              <a:rPr lang="en-US" b="1" dirty="0">
                <a:solidFill>
                  <a:schemeClr val="accent1">
                    <a:lumMod val="60000"/>
                    <a:lumOff val="40000"/>
                  </a:schemeClr>
                </a:solidFill>
              </a:rPr>
              <a:t>oriented collaborative  Programmes (10)</a:t>
            </a:r>
          </a:p>
          <a:p>
            <a:pPr marL="0" indent="0" algn="ctr">
              <a:buNone/>
            </a:pPr>
            <a:r>
              <a:rPr lang="en-US" b="1" dirty="0"/>
              <a:t> </a:t>
            </a:r>
          </a:p>
          <a:p>
            <a:pPr>
              <a:buFont typeface="Wingdings" panose="05000000000000000000" pitchFamily="2" charset="2"/>
              <a:buChar char="Ø"/>
            </a:pPr>
            <a:r>
              <a:rPr lang="en-US" sz="1800" dirty="0"/>
              <a:t>Board of Apprenticeship Training, Kanpur </a:t>
            </a:r>
          </a:p>
          <a:p>
            <a:pPr>
              <a:buFont typeface="Wingdings" panose="05000000000000000000" pitchFamily="2" charset="2"/>
              <a:buChar char="Ø"/>
            </a:pPr>
            <a:r>
              <a:rPr lang="en-US" sz="1800" dirty="0"/>
              <a:t>Imperial Society of Innovative Engineers (ISIE)</a:t>
            </a:r>
          </a:p>
          <a:p>
            <a:pPr>
              <a:buFont typeface="Wingdings" panose="05000000000000000000" pitchFamily="2" charset="2"/>
              <a:buChar char="Ø"/>
            </a:pPr>
            <a:r>
              <a:rPr lang="en-US" sz="1800" dirty="0"/>
              <a:t>Bombay Stock Exchange </a:t>
            </a:r>
          </a:p>
          <a:p>
            <a:pPr>
              <a:buFont typeface="Wingdings" panose="05000000000000000000" pitchFamily="2" charset="2"/>
              <a:buChar char="Ø"/>
            </a:pPr>
            <a:r>
              <a:rPr lang="en-US" sz="1800" dirty="0" err="1"/>
              <a:t>Cadd</a:t>
            </a:r>
            <a:r>
              <a:rPr lang="en-US" sz="1800" dirty="0"/>
              <a:t> Center, </a:t>
            </a:r>
            <a:r>
              <a:rPr lang="en-US" sz="1800" dirty="0" smtClean="0"/>
              <a:t>Moradabad</a:t>
            </a:r>
            <a:endParaRPr lang="en-US" sz="1800" dirty="0"/>
          </a:p>
          <a:p>
            <a:pPr>
              <a:buFont typeface="Wingdings" panose="05000000000000000000" pitchFamily="2" charset="2"/>
              <a:buChar char="Ø"/>
            </a:pPr>
            <a:r>
              <a:rPr lang="en-US" sz="1800" dirty="0"/>
              <a:t>IBM India Private Limited</a:t>
            </a:r>
          </a:p>
          <a:p>
            <a:pPr>
              <a:buFont typeface="Wingdings" panose="05000000000000000000" pitchFamily="2" charset="2"/>
              <a:buChar char="Ø"/>
            </a:pPr>
            <a:r>
              <a:rPr lang="en-US" sz="1800" dirty="0"/>
              <a:t>DMR-HR Solutions</a:t>
            </a:r>
          </a:p>
          <a:p>
            <a:pPr>
              <a:buFont typeface="Wingdings" panose="05000000000000000000" pitchFamily="2" charset="2"/>
              <a:buChar char="Ø"/>
            </a:pPr>
            <a:r>
              <a:rPr lang="en-US" sz="1800" dirty="0"/>
              <a:t>EDU BRAIN OVERSEAS PROJECT MGMT. SERVICES</a:t>
            </a:r>
          </a:p>
          <a:p>
            <a:pPr>
              <a:buFont typeface="Wingdings" panose="05000000000000000000" pitchFamily="2" charset="2"/>
              <a:buChar char="Ø"/>
            </a:pPr>
            <a:r>
              <a:rPr lang="en-US" sz="1800" dirty="0"/>
              <a:t>i-Nurture Education Solutions Pvt. Ltd</a:t>
            </a:r>
          </a:p>
          <a:p>
            <a:pPr>
              <a:buFont typeface="Wingdings" panose="05000000000000000000" pitchFamily="2" charset="2"/>
              <a:buChar char="Ø"/>
            </a:pPr>
            <a:r>
              <a:rPr lang="en-US" sz="1800" dirty="0"/>
              <a:t>Export Promotion Council for Handicrafts (EPCH)</a:t>
            </a:r>
          </a:p>
          <a:p>
            <a:pPr>
              <a:buFont typeface="Wingdings" panose="05000000000000000000" pitchFamily="2" charset="2"/>
              <a:buChar char="Ø"/>
            </a:pPr>
            <a:r>
              <a:rPr lang="en-US" sz="1800" dirty="0"/>
              <a:t>TCS-ION</a:t>
            </a:r>
          </a:p>
          <a:p>
            <a:pPr>
              <a:buFont typeface="Wingdings" panose="05000000000000000000" pitchFamily="2" charset="2"/>
              <a:buChar char="Ø"/>
            </a:pPr>
            <a:r>
              <a:rPr lang="en-US" sz="1800" dirty="0"/>
              <a:t>UR Services</a:t>
            </a:r>
          </a:p>
        </p:txBody>
      </p:sp>
      <p:pic>
        <p:nvPicPr>
          <p:cNvPr id="4" name="Picture 3">
            <a:extLst>
              <a:ext uri="{FF2B5EF4-FFF2-40B4-BE49-F238E27FC236}">
                <a16:creationId xmlns:a16="http://schemas.microsoft.com/office/drawing/2014/main" xmlns="" id="{A6B9DB65-D160-4B23-BB5A-625890A6872D}"/>
              </a:ext>
            </a:extLst>
          </p:cNvPr>
          <p:cNvPicPr>
            <a:picLocks noChangeAspect="1"/>
          </p:cNvPicPr>
          <p:nvPr/>
        </p:nvPicPr>
        <p:blipFill>
          <a:blip r:embed="rId2" cstate="print"/>
          <a:stretch>
            <a:fillRect/>
          </a:stretch>
        </p:blipFill>
        <p:spPr>
          <a:xfrm>
            <a:off x="8496300" y="1019175"/>
            <a:ext cx="3400425" cy="2409825"/>
          </a:xfrm>
          <a:prstGeom prst="rect">
            <a:avLst/>
          </a:prstGeom>
        </p:spPr>
      </p:pic>
    </p:spTree>
    <p:extLst>
      <p:ext uri="{BB962C8B-B14F-4D97-AF65-F5344CB8AC3E}">
        <p14:creationId xmlns:p14="http://schemas.microsoft.com/office/powerpoint/2010/main" xmlns="" val="2422195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2553"/>
            <a:ext cx="12191999" cy="6550755"/>
          </a:xfrm>
        </p:spPr>
        <p:txBody>
          <a:bodyPr>
            <a:normAutofit fontScale="92500" lnSpcReduction="10000"/>
          </a:bodyPr>
          <a:lstStyle/>
          <a:p>
            <a:pPr marL="0" indent="0" algn="ctr">
              <a:buNone/>
            </a:pPr>
            <a:r>
              <a:rPr lang="en-US" b="1" dirty="0">
                <a:solidFill>
                  <a:schemeClr val="accent1">
                    <a:lumMod val="60000"/>
                    <a:lumOff val="40000"/>
                  </a:schemeClr>
                </a:solidFill>
              </a:rPr>
              <a:t>2. Skill Development, Innovation &amp; Incubation Activities (18 )</a:t>
            </a:r>
            <a:endParaRPr lang="en-US" sz="1800" dirty="0">
              <a:solidFill>
                <a:schemeClr val="accent1">
                  <a:lumMod val="60000"/>
                  <a:lumOff val="40000"/>
                </a:schemeClr>
              </a:solidFill>
            </a:endParaRPr>
          </a:p>
          <a:p>
            <a:pPr>
              <a:buFont typeface="Wingdings" panose="05000000000000000000" pitchFamily="2" charset="2"/>
              <a:buChar char="Ø"/>
            </a:pPr>
            <a:r>
              <a:rPr lang="en-US" sz="1600" dirty="0"/>
              <a:t>AIC </a:t>
            </a:r>
            <a:r>
              <a:rPr lang="en-US" sz="1600" dirty="0" smtClean="0"/>
              <a:t>– BAMU</a:t>
            </a:r>
            <a:endParaRPr lang="en-US" sz="1600" dirty="0"/>
          </a:p>
          <a:p>
            <a:pPr>
              <a:buFont typeface="Wingdings" panose="05000000000000000000" pitchFamily="2" charset="2"/>
              <a:buChar char="Ø"/>
            </a:pPr>
            <a:r>
              <a:rPr lang="en-US" sz="1600" dirty="0" err="1"/>
              <a:t>Atal</a:t>
            </a:r>
            <a:r>
              <a:rPr lang="en-US" sz="1600" dirty="0"/>
              <a:t> Incubation Centre “BIMTECH” Greater Noida</a:t>
            </a:r>
          </a:p>
          <a:p>
            <a:pPr>
              <a:buFont typeface="Wingdings" panose="05000000000000000000" pitchFamily="2" charset="2"/>
              <a:buChar char="Ø"/>
            </a:pPr>
            <a:r>
              <a:rPr lang="fr-FR" sz="1600" dirty="0"/>
              <a:t>IL &amp; FS </a:t>
            </a:r>
            <a:r>
              <a:rPr lang="fr-FR" sz="1600" dirty="0" err="1"/>
              <a:t>Skills</a:t>
            </a:r>
            <a:r>
              <a:rPr lang="fr-FR" sz="1600" dirty="0"/>
              <a:t> </a:t>
            </a:r>
            <a:r>
              <a:rPr lang="fr-FR" sz="1600" dirty="0" err="1"/>
              <a:t>Dev</a:t>
            </a:r>
            <a:r>
              <a:rPr lang="fr-FR" sz="1600" dirty="0"/>
              <a:t> Corporation Ltd</a:t>
            </a:r>
          </a:p>
          <a:p>
            <a:pPr>
              <a:buFont typeface="Wingdings" panose="05000000000000000000" pitchFamily="2" charset="2"/>
              <a:buChar char="Ø"/>
            </a:pPr>
            <a:r>
              <a:rPr lang="en-US" sz="1600" dirty="0"/>
              <a:t>IIT-Bombay for Spoken Tutorials</a:t>
            </a:r>
          </a:p>
          <a:p>
            <a:pPr>
              <a:buFont typeface="Wingdings" panose="05000000000000000000" pitchFamily="2" charset="2"/>
              <a:buChar char="Ø"/>
            </a:pPr>
            <a:r>
              <a:rPr lang="en-US" sz="1600" dirty="0"/>
              <a:t>National Productivity Council (NPC), Min. of Commerce &amp; Industries, Govt. of India</a:t>
            </a:r>
          </a:p>
          <a:p>
            <a:pPr>
              <a:buFont typeface="Wingdings" panose="05000000000000000000" pitchFamily="2" charset="2"/>
              <a:buChar char="Ø"/>
            </a:pPr>
            <a:r>
              <a:rPr lang="en-US" sz="1600" dirty="0"/>
              <a:t>NVIDIA Corporation</a:t>
            </a:r>
          </a:p>
          <a:p>
            <a:pPr>
              <a:buFont typeface="Wingdings" panose="05000000000000000000" pitchFamily="2" charset="2"/>
              <a:buChar char="Ø"/>
            </a:pPr>
            <a:r>
              <a:rPr lang="en-US" sz="1600" dirty="0"/>
              <a:t>University Technology PETRONAS (UTP) Malaysia(</a:t>
            </a:r>
            <a:r>
              <a:rPr lang="en-US" sz="1600" dirty="0" err="1"/>
              <a:t>MoAC</a:t>
            </a:r>
            <a:r>
              <a:rPr lang="en-US" sz="1600" dirty="0"/>
              <a:t>) </a:t>
            </a:r>
          </a:p>
          <a:p>
            <a:pPr>
              <a:buFont typeface="Wingdings" panose="05000000000000000000" pitchFamily="2" charset="2"/>
              <a:buChar char="Ø"/>
            </a:pPr>
            <a:r>
              <a:rPr lang="en-US" sz="1600" dirty="0"/>
              <a:t>Youth Integrated Development Society (YIDS)</a:t>
            </a:r>
          </a:p>
          <a:p>
            <a:pPr>
              <a:buFont typeface="Wingdings" panose="05000000000000000000" pitchFamily="2" charset="2"/>
              <a:buChar char="Ø"/>
            </a:pPr>
            <a:r>
              <a:rPr lang="en-GB" sz="1600" dirty="0"/>
              <a:t>INNOSERV GROUP OF COMPANIES</a:t>
            </a:r>
          </a:p>
          <a:p>
            <a:pPr>
              <a:buFont typeface="Wingdings" panose="05000000000000000000" pitchFamily="2" charset="2"/>
              <a:buChar char="Ø"/>
            </a:pPr>
            <a:r>
              <a:rPr lang="en-GB" sz="1600" dirty="0"/>
              <a:t>BOSCH INDIA </a:t>
            </a:r>
            <a:r>
              <a:rPr lang="en-GB" sz="1600" dirty="0" smtClean="0"/>
              <a:t>LTD</a:t>
            </a:r>
            <a:endParaRPr lang="en-GB" sz="1600" dirty="0"/>
          </a:p>
          <a:p>
            <a:pPr>
              <a:buFont typeface="Wingdings" panose="05000000000000000000" pitchFamily="2" charset="2"/>
              <a:buChar char="Ø"/>
            </a:pPr>
            <a:r>
              <a:rPr lang="en-US" sz="1600" dirty="0"/>
              <a:t>Aspiring Minds Assessment Pvt. Ltd </a:t>
            </a:r>
            <a:r>
              <a:rPr lang="en-US" sz="1600" dirty="0" err="1"/>
              <a:t>Guraon</a:t>
            </a:r>
            <a:r>
              <a:rPr lang="en-US" sz="1600" dirty="0"/>
              <a:t>, Haryana</a:t>
            </a:r>
          </a:p>
          <a:p>
            <a:pPr>
              <a:buFont typeface="Wingdings" panose="05000000000000000000" pitchFamily="2" charset="2"/>
              <a:buChar char="Ø"/>
            </a:pPr>
            <a:r>
              <a:rPr lang="en-GB" sz="1600" dirty="0"/>
              <a:t>Amperes Energy Solutions (AES)</a:t>
            </a:r>
          </a:p>
          <a:p>
            <a:pPr>
              <a:buFont typeface="Wingdings" panose="05000000000000000000" pitchFamily="2" charset="2"/>
              <a:buChar char="Ø"/>
            </a:pPr>
            <a:r>
              <a:rPr lang="en-US" sz="1600" dirty="0"/>
              <a:t>Google Asia Pacific Pvt. Ltd</a:t>
            </a:r>
          </a:p>
          <a:p>
            <a:pPr>
              <a:buFont typeface="Wingdings" panose="05000000000000000000" pitchFamily="2" charset="2"/>
              <a:buChar char="Ø"/>
            </a:pPr>
            <a:r>
              <a:rPr lang="en-US" sz="1600" dirty="0"/>
              <a:t>Health Care at Home India Pvt. Ltd (HCAH)</a:t>
            </a:r>
          </a:p>
          <a:p>
            <a:pPr>
              <a:buFont typeface="Wingdings" panose="05000000000000000000" pitchFamily="2" charset="2"/>
              <a:buChar char="Ø"/>
            </a:pPr>
            <a:r>
              <a:rPr lang="en-US" sz="1600" dirty="0" err="1"/>
              <a:t>Jupitar</a:t>
            </a:r>
            <a:r>
              <a:rPr lang="en-US" sz="1600" dirty="0"/>
              <a:t> Life Line Hospital, Mumbai</a:t>
            </a:r>
          </a:p>
          <a:p>
            <a:pPr>
              <a:buFont typeface="Wingdings" panose="05000000000000000000" pitchFamily="2" charset="2"/>
              <a:buChar char="Ø"/>
            </a:pPr>
            <a:r>
              <a:rPr lang="en-US" sz="1600" dirty="0" err="1"/>
              <a:t>KRACKiN</a:t>
            </a:r>
            <a:r>
              <a:rPr lang="en-US" sz="1600" dirty="0"/>
              <a:t> a Unit of </a:t>
            </a:r>
            <a:r>
              <a:rPr lang="en-US" sz="1600" dirty="0" err="1"/>
              <a:t>iNURTURE</a:t>
            </a:r>
            <a:r>
              <a:rPr lang="en-US" sz="1600" dirty="0"/>
              <a:t> Education Solutions </a:t>
            </a:r>
            <a:r>
              <a:rPr lang="en-US" sz="1600" dirty="0" err="1"/>
              <a:t>Pvt</a:t>
            </a:r>
            <a:r>
              <a:rPr lang="en-US" sz="1600" dirty="0"/>
              <a:t> Ltd</a:t>
            </a:r>
          </a:p>
          <a:p>
            <a:pPr>
              <a:buFont typeface="Wingdings" panose="05000000000000000000" pitchFamily="2" charset="2"/>
              <a:buChar char="Ø"/>
            </a:pPr>
            <a:r>
              <a:rPr lang="en-US" sz="1600" dirty="0" err="1"/>
              <a:t>Sumandeep</a:t>
            </a:r>
            <a:r>
              <a:rPr lang="en-US" sz="1600" dirty="0"/>
              <a:t> Vidyapeeth Deemed to be University </a:t>
            </a:r>
          </a:p>
          <a:p>
            <a:pPr>
              <a:buFont typeface="Wingdings" panose="05000000000000000000" pitchFamily="2" charset="2"/>
              <a:buChar char="Ø"/>
            </a:pPr>
            <a:r>
              <a:rPr lang="en-US" sz="1600" dirty="0" err="1"/>
              <a:t>Voltrans</a:t>
            </a:r>
            <a:r>
              <a:rPr lang="en-US" sz="1600" dirty="0"/>
              <a:t> </a:t>
            </a:r>
            <a:r>
              <a:rPr lang="en-US" sz="1600" dirty="0" err="1"/>
              <a:t>Engrgy</a:t>
            </a:r>
            <a:r>
              <a:rPr lang="en-US" sz="1600" dirty="0"/>
              <a:t> Pvt. Ltd </a:t>
            </a:r>
          </a:p>
          <a:p>
            <a:pPr>
              <a:buFont typeface="Wingdings" panose="05000000000000000000" pitchFamily="2" charset="2"/>
              <a:buChar char="Ø"/>
            </a:pPr>
            <a:endParaRPr lang="en-US" sz="1700" dirty="0"/>
          </a:p>
          <a:p>
            <a:pPr>
              <a:buFont typeface="Wingdings" panose="05000000000000000000" pitchFamily="2" charset="2"/>
              <a:buChar char="Ø"/>
            </a:pPr>
            <a:endParaRPr lang="en-US" sz="1700" dirty="0"/>
          </a:p>
          <a:p>
            <a:pPr>
              <a:buFont typeface="Wingdings" panose="05000000000000000000" pitchFamily="2" charset="2"/>
              <a:buChar char="Ø"/>
            </a:pPr>
            <a:endParaRPr lang="en-GB" sz="1800" dirty="0"/>
          </a:p>
          <a:p>
            <a:pPr marL="0" indent="0">
              <a:buNone/>
            </a:pPr>
            <a:endParaRPr lang="en-US" sz="1800" dirty="0"/>
          </a:p>
          <a:p>
            <a:pPr marL="0" indent="0">
              <a:buNone/>
            </a:pPr>
            <a:endParaRPr lang="en-US" sz="1800" b="1" dirty="0"/>
          </a:p>
        </p:txBody>
      </p:sp>
      <p:pic>
        <p:nvPicPr>
          <p:cNvPr id="2" name="Picture 1">
            <a:extLst>
              <a:ext uri="{FF2B5EF4-FFF2-40B4-BE49-F238E27FC236}">
                <a16:creationId xmlns:a16="http://schemas.microsoft.com/office/drawing/2014/main" xmlns="" id="{70627600-FFEB-4374-8C82-ACA6EBF87EA9}"/>
              </a:ext>
            </a:extLst>
          </p:cNvPr>
          <p:cNvPicPr>
            <a:picLocks noChangeAspect="1"/>
          </p:cNvPicPr>
          <p:nvPr/>
        </p:nvPicPr>
        <p:blipFill>
          <a:blip r:embed="rId2" cstate="print"/>
          <a:stretch>
            <a:fillRect/>
          </a:stretch>
        </p:blipFill>
        <p:spPr>
          <a:xfrm>
            <a:off x="8022398" y="609599"/>
            <a:ext cx="4169601" cy="2733675"/>
          </a:xfrm>
          <a:prstGeom prst="rect">
            <a:avLst/>
          </a:prstGeom>
        </p:spPr>
      </p:pic>
      <p:pic>
        <p:nvPicPr>
          <p:cNvPr id="4" name="Picture 3">
            <a:extLst>
              <a:ext uri="{FF2B5EF4-FFF2-40B4-BE49-F238E27FC236}">
                <a16:creationId xmlns:a16="http://schemas.microsoft.com/office/drawing/2014/main" xmlns="" id="{52E0F63D-4703-4AB5-AC03-7196A0A6389C}"/>
              </a:ext>
            </a:extLst>
          </p:cNvPr>
          <p:cNvPicPr>
            <a:picLocks noChangeAspect="1"/>
          </p:cNvPicPr>
          <p:nvPr/>
        </p:nvPicPr>
        <p:blipFill>
          <a:blip r:embed="rId3" cstate="print"/>
          <a:stretch>
            <a:fillRect/>
          </a:stretch>
        </p:blipFill>
        <p:spPr>
          <a:xfrm>
            <a:off x="7458075" y="3343274"/>
            <a:ext cx="4733924" cy="3648075"/>
          </a:xfrm>
          <a:prstGeom prst="rect">
            <a:avLst/>
          </a:prstGeom>
        </p:spPr>
      </p:pic>
    </p:spTree>
    <p:extLst>
      <p:ext uri="{BB962C8B-B14F-4D97-AF65-F5344CB8AC3E}">
        <p14:creationId xmlns:p14="http://schemas.microsoft.com/office/powerpoint/2010/main" xmlns="" val="3390142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 y="390372"/>
            <a:ext cx="12258675" cy="6467627"/>
          </a:xfrm>
        </p:spPr>
        <p:txBody>
          <a:bodyPr/>
          <a:lstStyle/>
          <a:p>
            <a:pPr marL="0" indent="0" algn="ctr">
              <a:buNone/>
            </a:pPr>
            <a:r>
              <a:rPr lang="en-US" b="1" dirty="0">
                <a:solidFill>
                  <a:schemeClr val="accent1">
                    <a:lumMod val="60000"/>
                    <a:lumOff val="40000"/>
                  </a:schemeClr>
                </a:solidFill>
              </a:rPr>
              <a:t>3. Research &amp; Extension Activities (09)</a:t>
            </a:r>
          </a:p>
          <a:p>
            <a:pPr marL="0" indent="0" algn="ctr">
              <a:buNone/>
            </a:pPr>
            <a:endParaRPr lang="en-US" sz="300" b="1" dirty="0">
              <a:solidFill>
                <a:schemeClr val="accent1">
                  <a:lumMod val="60000"/>
                  <a:lumOff val="40000"/>
                </a:schemeClr>
              </a:solidFill>
            </a:endParaRPr>
          </a:p>
          <a:p>
            <a:pPr>
              <a:lnSpc>
                <a:spcPct val="90000"/>
              </a:lnSpc>
              <a:buFont typeface="Wingdings" panose="05000000000000000000" pitchFamily="2" charset="2"/>
              <a:buChar char="Ø"/>
            </a:pPr>
            <a:r>
              <a:rPr lang="en-US" sz="1800" dirty="0" err="1"/>
              <a:t>Abhinav</a:t>
            </a:r>
            <a:r>
              <a:rPr lang="en-US" sz="1800" dirty="0"/>
              <a:t> </a:t>
            </a:r>
            <a:r>
              <a:rPr lang="en-US" sz="1800" dirty="0" err="1"/>
              <a:t>Prodhyogiki</a:t>
            </a:r>
            <a:r>
              <a:rPr lang="en-US" sz="1800" dirty="0"/>
              <a:t> </a:t>
            </a:r>
            <a:r>
              <a:rPr lang="en-US" sz="1800" dirty="0" err="1"/>
              <a:t>Udhyamee</a:t>
            </a:r>
            <a:r>
              <a:rPr lang="en-US" sz="1800" dirty="0"/>
              <a:t> </a:t>
            </a:r>
            <a:r>
              <a:rPr lang="en-US" sz="1800" dirty="0" err="1"/>
              <a:t>Vikas</a:t>
            </a:r>
            <a:r>
              <a:rPr lang="en-US" sz="1800" dirty="0"/>
              <a:t> </a:t>
            </a:r>
            <a:r>
              <a:rPr lang="en-US" sz="1800" dirty="0" err="1"/>
              <a:t>Simiti</a:t>
            </a:r>
            <a:r>
              <a:rPr lang="en-US" sz="1800" dirty="0"/>
              <a:t>, MBD</a:t>
            </a:r>
          </a:p>
          <a:p>
            <a:pPr>
              <a:lnSpc>
                <a:spcPct val="90000"/>
              </a:lnSpc>
              <a:buFont typeface="Wingdings" panose="05000000000000000000" pitchFamily="2" charset="2"/>
              <a:buChar char="Ø"/>
            </a:pPr>
            <a:r>
              <a:rPr lang="en-US" sz="1800" dirty="0" err="1"/>
              <a:t>Digamber</a:t>
            </a:r>
            <a:r>
              <a:rPr lang="en-US" sz="1800" dirty="0"/>
              <a:t> Jain </a:t>
            </a:r>
            <a:r>
              <a:rPr lang="en-US" sz="1800" dirty="0" err="1"/>
              <a:t>Trilok</a:t>
            </a:r>
            <a:r>
              <a:rPr lang="en-US" sz="1800" dirty="0"/>
              <a:t> </a:t>
            </a:r>
            <a:r>
              <a:rPr lang="en-US" sz="1800" dirty="0" err="1"/>
              <a:t>Shobh</a:t>
            </a:r>
            <a:r>
              <a:rPr lang="en-US" sz="1800" dirty="0"/>
              <a:t> </a:t>
            </a:r>
            <a:r>
              <a:rPr lang="en-US" sz="1800" dirty="0" err="1"/>
              <a:t>Sansthan</a:t>
            </a:r>
            <a:r>
              <a:rPr lang="en-US" sz="1800" dirty="0"/>
              <a:t>, </a:t>
            </a:r>
            <a:r>
              <a:rPr lang="en-US" sz="1800" dirty="0" err="1"/>
              <a:t>Jambu</a:t>
            </a:r>
            <a:r>
              <a:rPr lang="en-US" sz="1800" dirty="0"/>
              <a:t> </a:t>
            </a:r>
            <a:r>
              <a:rPr lang="en-US" sz="1800" dirty="0" err="1"/>
              <a:t>Dweep</a:t>
            </a:r>
            <a:r>
              <a:rPr lang="en-US" sz="1800" dirty="0"/>
              <a:t>, </a:t>
            </a:r>
            <a:r>
              <a:rPr lang="en-US" sz="1800" dirty="0" err="1"/>
              <a:t>Hastinapur</a:t>
            </a:r>
            <a:r>
              <a:rPr lang="en-US" sz="1800" dirty="0"/>
              <a:t> UP 250404</a:t>
            </a:r>
          </a:p>
          <a:p>
            <a:pPr>
              <a:lnSpc>
                <a:spcPct val="90000"/>
              </a:lnSpc>
              <a:buFont typeface="Wingdings" panose="05000000000000000000" pitchFamily="2" charset="2"/>
              <a:buChar char="Ø"/>
            </a:pPr>
            <a:r>
              <a:rPr lang="en-US" sz="1800" dirty="0"/>
              <a:t>Amperes Energy Solutions (AES)</a:t>
            </a:r>
          </a:p>
          <a:p>
            <a:pPr>
              <a:lnSpc>
                <a:spcPct val="90000"/>
              </a:lnSpc>
              <a:buFont typeface="Wingdings" panose="05000000000000000000" pitchFamily="2" charset="2"/>
              <a:buChar char="Ø"/>
            </a:pPr>
            <a:r>
              <a:rPr lang="en-US" sz="1800" dirty="0"/>
              <a:t>Fatten Molecules Pvt. Ltd. for Agriculture</a:t>
            </a:r>
          </a:p>
          <a:p>
            <a:pPr>
              <a:lnSpc>
                <a:spcPct val="90000"/>
              </a:lnSpc>
              <a:buFont typeface="Wingdings" panose="05000000000000000000" pitchFamily="2" charset="2"/>
              <a:buChar char="Ø"/>
            </a:pPr>
            <a:r>
              <a:rPr lang="en-US" sz="1800" dirty="0"/>
              <a:t>KLE College of </a:t>
            </a:r>
            <a:r>
              <a:rPr lang="en-US" sz="1800" dirty="0" smtClean="0"/>
              <a:t>Pharmacy, </a:t>
            </a:r>
            <a:r>
              <a:rPr lang="en-US" sz="1800" dirty="0" err="1" smtClean="0"/>
              <a:t>Belagavi</a:t>
            </a:r>
            <a:endParaRPr lang="en-US" sz="1800" dirty="0"/>
          </a:p>
          <a:p>
            <a:pPr>
              <a:lnSpc>
                <a:spcPct val="90000"/>
              </a:lnSpc>
              <a:buFont typeface="Wingdings" panose="05000000000000000000" pitchFamily="2" charset="2"/>
              <a:buChar char="Ø"/>
            </a:pPr>
            <a:r>
              <a:rPr lang="en-US" sz="1800" dirty="0" err="1"/>
              <a:t>Smur</a:t>
            </a:r>
            <a:r>
              <a:rPr lang="en-US" sz="1800" dirty="0"/>
              <a:t> Agro Ventures Pvt. (ASV Pvt.) For Agriculture</a:t>
            </a:r>
          </a:p>
          <a:p>
            <a:pPr>
              <a:lnSpc>
                <a:spcPct val="90000"/>
              </a:lnSpc>
              <a:buFont typeface="Wingdings" panose="05000000000000000000" pitchFamily="2" charset="2"/>
              <a:buChar char="Ø"/>
            </a:pPr>
            <a:r>
              <a:rPr lang="en-US" sz="1800" dirty="0" err="1"/>
              <a:t>Sumandeep</a:t>
            </a:r>
            <a:r>
              <a:rPr lang="en-US" sz="1800" dirty="0"/>
              <a:t> </a:t>
            </a:r>
            <a:r>
              <a:rPr lang="en-US" sz="1800" dirty="0" err="1"/>
              <a:t>Vidyapeeth</a:t>
            </a:r>
            <a:r>
              <a:rPr lang="en-US" sz="1800" dirty="0"/>
              <a:t> Deemed to be University (Dental) </a:t>
            </a:r>
          </a:p>
          <a:p>
            <a:pPr>
              <a:lnSpc>
                <a:spcPct val="90000"/>
              </a:lnSpc>
              <a:buFont typeface="Wingdings" panose="05000000000000000000" pitchFamily="2" charset="2"/>
              <a:buChar char="Ø"/>
            </a:pPr>
            <a:r>
              <a:rPr lang="en-US" sz="1800" dirty="0"/>
              <a:t>University Technology PETRONAS (UTP) Malaysia(</a:t>
            </a:r>
            <a:r>
              <a:rPr lang="en-US" sz="1800" dirty="0" err="1"/>
              <a:t>MoAC</a:t>
            </a:r>
            <a:r>
              <a:rPr lang="en-US" sz="1800" dirty="0"/>
              <a:t>) </a:t>
            </a:r>
          </a:p>
          <a:p>
            <a:pPr>
              <a:lnSpc>
                <a:spcPct val="90000"/>
              </a:lnSpc>
              <a:buFont typeface="Wingdings" panose="05000000000000000000" pitchFamily="2" charset="2"/>
              <a:buChar char="Ø"/>
            </a:pPr>
            <a:r>
              <a:rPr lang="en-US" sz="1800" dirty="0"/>
              <a:t>WWF (Consultancy Project)</a:t>
            </a:r>
          </a:p>
          <a:p>
            <a:pPr>
              <a:lnSpc>
                <a:spcPct val="90000"/>
              </a:lnSpc>
              <a:buFont typeface="Wingdings" panose="05000000000000000000" pitchFamily="2" charset="2"/>
              <a:buChar char="Ø"/>
            </a:pPr>
            <a:r>
              <a:rPr lang="en-US" sz="1800" dirty="0" err="1"/>
              <a:t>Wyn</a:t>
            </a:r>
            <a:r>
              <a:rPr lang="en-US" sz="1800" dirty="0"/>
              <a:t> Technology Pvt. Ltd. Delhi</a:t>
            </a:r>
          </a:p>
        </p:txBody>
      </p:sp>
      <p:pic>
        <p:nvPicPr>
          <p:cNvPr id="2" name="Picture 1">
            <a:extLst>
              <a:ext uri="{FF2B5EF4-FFF2-40B4-BE49-F238E27FC236}">
                <a16:creationId xmlns:a16="http://schemas.microsoft.com/office/drawing/2014/main" xmlns="" id="{F0385FDB-1AFF-4394-BEB0-FFC809D646D7}"/>
              </a:ext>
            </a:extLst>
          </p:cNvPr>
          <p:cNvPicPr>
            <a:picLocks noChangeAspect="1"/>
          </p:cNvPicPr>
          <p:nvPr/>
        </p:nvPicPr>
        <p:blipFill>
          <a:blip r:embed="rId2" cstate="print"/>
          <a:stretch>
            <a:fillRect/>
          </a:stretch>
        </p:blipFill>
        <p:spPr>
          <a:xfrm>
            <a:off x="8705849" y="1"/>
            <a:ext cx="3486151" cy="2286000"/>
          </a:xfrm>
          <a:prstGeom prst="rect">
            <a:avLst/>
          </a:prstGeom>
        </p:spPr>
      </p:pic>
      <p:pic>
        <p:nvPicPr>
          <p:cNvPr id="4" name="Picture 3">
            <a:extLst>
              <a:ext uri="{FF2B5EF4-FFF2-40B4-BE49-F238E27FC236}">
                <a16:creationId xmlns:a16="http://schemas.microsoft.com/office/drawing/2014/main" xmlns="" id="{31DD2A8F-7683-474D-B978-EC6A217A1C80}"/>
              </a:ext>
            </a:extLst>
          </p:cNvPr>
          <p:cNvPicPr>
            <a:picLocks noChangeAspect="1"/>
          </p:cNvPicPr>
          <p:nvPr/>
        </p:nvPicPr>
        <p:blipFill>
          <a:blip r:embed="rId3"/>
          <a:stretch>
            <a:fillRect/>
          </a:stretch>
        </p:blipFill>
        <p:spPr>
          <a:xfrm>
            <a:off x="6705600" y="2428240"/>
            <a:ext cx="5486400" cy="3248660"/>
          </a:xfrm>
          <a:prstGeom prst="rect">
            <a:avLst/>
          </a:prstGeom>
        </p:spPr>
      </p:pic>
    </p:spTree>
    <p:extLst>
      <p:ext uri="{BB962C8B-B14F-4D97-AF65-F5344CB8AC3E}">
        <p14:creationId xmlns:p14="http://schemas.microsoft.com/office/powerpoint/2010/main" xmlns="" val="1472302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B9A9843.JPG"/>
          <p:cNvPicPr>
            <a:picLocks noChangeAspect="1"/>
          </p:cNvPicPr>
          <p:nvPr/>
        </p:nvPicPr>
        <p:blipFill>
          <a:blip r:embed="rId2" cstate="print"/>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DF2D60A1-CBA5-4DFA-B194-431EF5D7230C}"/>
              </a:ext>
            </a:extLst>
          </p:cNvPr>
          <p:cNvSpPr txBox="1"/>
          <p:nvPr/>
        </p:nvSpPr>
        <p:spPr>
          <a:xfrm>
            <a:off x="0" y="314961"/>
            <a:ext cx="12192000" cy="4770537"/>
          </a:xfrm>
          <a:prstGeom prst="rect">
            <a:avLst/>
          </a:prstGeom>
          <a:noFill/>
        </p:spPr>
        <p:txBody>
          <a:bodyPr wrap="square">
            <a:spAutoFit/>
          </a:bodyPr>
          <a:lstStyle/>
          <a:p>
            <a:pPr algn="ctr"/>
            <a:r>
              <a:rPr lang="en-US" sz="4000" dirty="0">
                <a:solidFill>
                  <a:schemeClr val="accent2"/>
                </a:solidFill>
                <a:latin typeface="Times New Roman" panose="02020603050405020304" pitchFamily="18" charset="0"/>
                <a:cs typeface="Times New Roman" panose="02020603050405020304" pitchFamily="18" charset="0"/>
              </a:rPr>
              <a:t>a. Background</a:t>
            </a:r>
          </a:p>
          <a:p>
            <a:r>
              <a:rPr lang="en-US" sz="2400" dirty="0">
                <a:solidFill>
                  <a:srgbClr val="C00000"/>
                </a:solidFill>
                <a:latin typeface="Times New Roman" panose="02020603050405020304" pitchFamily="18" charset="0"/>
                <a:cs typeface="Times New Roman" panose="02020603050405020304" pitchFamily="18" charset="0"/>
              </a:rPr>
              <a:t>Established in 2001 as Teerthanker Mahaveer Institute of Management &amp; Technology (TMIMT) : the seed grew into a big Banyan tree in the form of Teerthanker Mahaveer University. </a:t>
            </a:r>
            <a:endParaRPr lang="en-US" sz="2400" b="1" dirty="0">
              <a:solidFill>
                <a:srgbClr val="C00000"/>
              </a:solidFill>
              <a:latin typeface="Times New Roman" panose="02020603050405020304" pitchFamily="18" charset="0"/>
              <a:cs typeface="Times New Roman" panose="02020603050405020304" pitchFamily="18" charset="0"/>
            </a:endParaRPr>
          </a:p>
          <a:p>
            <a:pPr marL="457200" indent="-457200"/>
            <a:endParaRPr lang="en-US" sz="2400" b="1" dirty="0">
              <a:solidFill>
                <a:srgbClr val="C00000"/>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pPr>
            <a:r>
              <a:rPr lang="en-US" sz="2400" dirty="0">
                <a:solidFill>
                  <a:srgbClr val="C00000"/>
                </a:solidFill>
                <a:latin typeface="Times New Roman" panose="02020603050405020304" pitchFamily="18" charset="0"/>
                <a:cs typeface="Times New Roman" panose="02020603050405020304" pitchFamily="18" charset="0"/>
              </a:rPr>
              <a:t>A Jain Minority  Private University e</a:t>
            </a:r>
            <a:r>
              <a:rPr lang="en-US" sz="2400" b="0" i="0" dirty="0">
                <a:solidFill>
                  <a:srgbClr val="C00000"/>
                </a:solidFill>
                <a:effectLst/>
                <a:latin typeface="Times New Roman" panose="02020603050405020304" pitchFamily="18" charset="0"/>
                <a:cs typeface="Times New Roman" panose="02020603050405020304" pitchFamily="18" charset="0"/>
              </a:rPr>
              <a:t>stablished by an 'Act' (No. 30) of 2008 of the Government of Uttar Pradesh &amp; </a:t>
            </a:r>
            <a:r>
              <a:rPr lang="en-US" sz="2400" dirty="0">
                <a:solidFill>
                  <a:srgbClr val="C00000"/>
                </a:solidFill>
                <a:latin typeface="Times New Roman" panose="02020603050405020304" pitchFamily="18" charset="0"/>
                <a:cs typeface="Times New Roman" panose="02020603050405020304" pitchFamily="18" charset="0"/>
              </a:rPr>
              <a:t>I</a:t>
            </a:r>
            <a:r>
              <a:rPr lang="en-US" sz="2400" b="0" i="0" dirty="0">
                <a:solidFill>
                  <a:srgbClr val="C00000"/>
                </a:solidFill>
                <a:effectLst/>
                <a:latin typeface="Times New Roman" panose="02020603050405020304" pitchFamily="18" charset="0"/>
                <a:cs typeface="Times New Roman" panose="02020603050405020304" pitchFamily="18" charset="0"/>
              </a:rPr>
              <a:t>ncorporated under U.P. Private Universities Act 2019</a:t>
            </a:r>
          </a:p>
          <a:p>
            <a:endParaRPr lang="en-US" sz="2400" b="0" i="0" dirty="0">
              <a:solidFill>
                <a:srgbClr val="C00000"/>
              </a:solidFill>
              <a:effectLst/>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A</a:t>
            </a:r>
            <a:r>
              <a:rPr lang="en-US" sz="2400" b="1" i="0" dirty="0">
                <a:effectLst/>
                <a:latin typeface="Times New Roman" panose="02020603050405020304" pitchFamily="18" charset="0"/>
                <a:cs typeface="Times New Roman" panose="02020603050405020304" pitchFamily="18" charset="0"/>
              </a:rPr>
              <a:t>pproved by the </a:t>
            </a:r>
            <a:r>
              <a:rPr lang="en-US" sz="2400" b="1" i="0" strike="noStrike" dirty="0">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University Grants Commission (UGC</a:t>
            </a:r>
            <a:r>
              <a:rPr lang="en-US" sz="2400" b="1" i="0" u="sng" strike="noStrike" dirty="0">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a:t>
            </a:r>
            <a:r>
              <a:rPr lang="en-US" sz="2400" b="1" i="0" u="sng" dirty="0">
                <a:effectLst/>
                <a:latin typeface="Times New Roman" panose="02020603050405020304" pitchFamily="18" charset="0"/>
                <a:cs typeface="Times New Roman" panose="02020603050405020304" pitchFamily="18" charset="0"/>
              </a:rPr>
              <a:t>, </a:t>
            </a:r>
            <a:r>
              <a:rPr lang="en-US" sz="2400" b="1" i="0" dirty="0">
                <a:effectLst/>
                <a:latin typeface="Times New Roman" panose="02020603050405020304" pitchFamily="18" charset="0"/>
                <a:cs typeface="Times New Roman" panose="02020603050405020304" pitchFamily="18" charset="0"/>
              </a:rPr>
              <a:t>since inception in 2008, vide letter No.</a:t>
            </a:r>
            <a:r>
              <a:rPr lang="en-US" sz="2400" b="1" dirty="0">
                <a:latin typeface="Times New Roman" panose="02020603050405020304" pitchFamily="18" charset="0"/>
                <a:cs typeface="Times New Roman" panose="02020603050405020304" pitchFamily="18" charset="0"/>
              </a:rPr>
              <a:t>  </a:t>
            </a:r>
            <a:r>
              <a:rPr lang="en-US" sz="2400" b="1" i="0" dirty="0">
                <a:effectLst/>
                <a:latin typeface="Times New Roman" panose="02020603050405020304" pitchFamily="18" charset="0"/>
                <a:cs typeface="Times New Roman" panose="02020603050405020304" pitchFamily="18" charset="0"/>
              </a:rPr>
              <a:t>F. 9-31/2008(CPP-1) dated October, 27,2008 and recognized under section             12 B of UGC Act 1956.</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pPr>
            <a:r>
              <a:rPr lang="en-IN" sz="2400" b="1" dirty="0">
                <a:latin typeface="Times New Roman" panose="02020603050405020304" pitchFamily="18" charset="0"/>
                <a:cs typeface="Times New Roman" panose="02020603050405020304" pitchFamily="18" charset="0"/>
              </a:rPr>
              <a:t>Accredited by NAAC in 2016.</a:t>
            </a:r>
            <a:endParaRPr lang="en-US" sz="2400" b="1" dirty="0">
              <a:latin typeface="Times New Roman" panose="02020603050405020304" pitchFamily="18" charset="0"/>
              <a:cs typeface="Times New Roman" panose="02020603050405020304" pitchFamily="18" charset="0"/>
            </a:endParaRPr>
          </a:p>
        </p:txBody>
      </p:sp>
      <p:pic>
        <p:nvPicPr>
          <p:cNvPr id="5" name="Picture 2" descr="C:\Users\Anoop Daniel\Desktop\TMU.png"/>
          <p:cNvPicPr>
            <a:picLocks noChangeAspect="1" noChangeArrowheads="1"/>
          </p:cNvPicPr>
          <p:nvPr/>
        </p:nvPicPr>
        <p:blipFill>
          <a:blip r:embed="rId4"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3157614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1999" cy="6857999"/>
          </a:xfrm>
        </p:spPr>
        <p:txBody>
          <a:bodyPr>
            <a:normAutofit/>
          </a:bodyPr>
          <a:lstStyle/>
          <a:p>
            <a:pPr marL="0" indent="0">
              <a:buNone/>
            </a:pPr>
            <a:r>
              <a:rPr lang="en-US" b="1" dirty="0">
                <a:solidFill>
                  <a:schemeClr val="accent1">
                    <a:lumMod val="60000"/>
                    <a:lumOff val="40000"/>
                  </a:schemeClr>
                </a:solidFill>
              </a:rPr>
              <a:t>4. Internships,  Training  &amp; Placement  (11) </a:t>
            </a:r>
          </a:p>
          <a:p>
            <a:pPr marL="0" indent="0" algn="ctr">
              <a:buNone/>
            </a:pPr>
            <a:endParaRPr lang="en-US" sz="1050" b="1" dirty="0">
              <a:solidFill>
                <a:schemeClr val="accent1">
                  <a:lumMod val="60000"/>
                  <a:lumOff val="40000"/>
                </a:schemeClr>
              </a:solidFill>
            </a:endParaRPr>
          </a:p>
          <a:p>
            <a:pPr>
              <a:buFont typeface="Wingdings" panose="05000000000000000000" pitchFamily="2" charset="2"/>
              <a:buChar char="Ø"/>
            </a:pPr>
            <a:r>
              <a:rPr lang="en-US" sz="1800" dirty="0"/>
              <a:t>DMR-HR Solutions</a:t>
            </a:r>
          </a:p>
          <a:p>
            <a:pPr>
              <a:buFont typeface="Wingdings" panose="05000000000000000000" pitchFamily="2" charset="2"/>
              <a:buChar char="Ø"/>
            </a:pPr>
            <a:r>
              <a:rPr lang="en-US" sz="1800" dirty="0"/>
              <a:t>EDU BRAIN OVERSEAS PROJECT MGMT. SERVICES</a:t>
            </a:r>
          </a:p>
          <a:p>
            <a:pPr>
              <a:buFont typeface="Wingdings" panose="05000000000000000000" pitchFamily="2" charset="2"/>
              <a:buChar char="Ø"/>
            </a:pPr>
            <a:r>
              <a:rPr lang="en-US" sz="1800" dirty="0"/>
              <a:t>Global Health </a:t>
            </a:r>
            <a:r>
              <a:rPr lang="en-US" sz="1800" dirty="0" err="1"/>
              <a:t>Pvt.Ltd</a:t>
            </a:r>
            <a:r>
              <a:rPr lang="en-US" sz="1800" dirty="0"/>
              <a:t>. New Delhi / </a:t>
            </a:r>
            <a:r>
              <a:rPr lang="en-US" sz="1800" dirty="0" err="1"/>
              <a:t>Medanta</a:t>
            </a:r>
            <a:r>
              <a:rPr lang="en-US" sz="1800" dirty="0"/>
              <a:t> Sector 38, Gurgaon, Haryana</a:t>
            </a:r>
          </a:p>
          <a:p>
            <a:pPr>
              <a:buFont typeface="Wingdings" panose="05000000000000000000" pitchFamily="2" charset="2"/>
              <a:buChar char="Ø"/>
            </a:pPr>
            <a:r>
              <a:rPr lang="en-US" sz="1800" dirty="0"/>
              <a:t>Health Care at Home India Pvt. Ltd (HCAH)</a:t>
            </a:r>
          </a:p>
          <a:p>
            <a:pPr>
              <a:buFont typeface="Wingdings" panose="05000000000000000000" pitchFamily="2" charset="2"/>
              <a:buChar char="Ø"/>
            </a:pPr>
            <a:r>
              <a:rPr lang="en-US" sz="1800" dirty="0" err="1"/>
              <a:t>Jeevan</a:t>
            </a:r>
            <a:r>
              <a:rPr lang="en-US" sz="1800" dirty="0"/>
              <a:t> </a:t>
            </a:r>
            <a:r>
              <a:rPr lang="en-US" sz="1800" dirty="0" err="1"/>
              <a:t>Jyoti</a:t>
            </a:r>
            <a:r>
              <a:rPr lang="en-US" sz="1800" dirty="0"/>
              <a:t> Hospital Moradabad</a:t>
            </a:r>
          </a:p>
          <a:p>
            <a:pPr>
              <a:buFont typeface="Wingdings" panose="05000000000000000000" pitchFamily="2" charset="2"/>
              <a:buChar char="Ø"/>
            </a:pPr>
            <a:r>
              <a:rPr lang="en-US" sz="1800" dirty="0"/>
              <a:t>Jubilant Agriculture Rural Development Society(JARDS) Moradabad</a:t>
            </a:r>
          </a:p>
          <a:p>
            <a:pPr>
              <a:buFont typeface="Wingdings" panose="05000000000000000000" pitchFamily="2" charset="2"/>
              <a:buChar char="Ø"/>
            </a:pPr>
            <a:r>
              <a:rPr lang="en-US" sz="1800" dirty="0" err="1"/>
              <a:t>Jupitar</a:t>
            </a:r>
            <a:r>
              <a:rPr lang="en-US" sz="1800" dirty="0"/>
              <a:t> Life Line Hospital, Mumbai</a:t>
            </a:r>
          </a:p>
          <a:p>
            <a:pPr>
              <a:buFont typeface="Wingdings" panose="05000000000000000000" pitchFamily="2" charset="2"/>
              <a:buChar char="Ø"/>
            </a:pPr>
            <a:r>
              <a:rPr lang="en-US" sz="1800" dirty="0"/>
              <a:t>Kaizen –HR Consultants, </a:t>
            </a:r>
            <a:r>
              <a:rPr lang="en-US" sz="1800" dirty="0" err="1"/>
              <a:t>Rewari</a:t>
            </a:r>
            <a:r>
              <a:rPr lang="en-US" sz="1800" dirty="0"/>
              <a:t>, Haryana</a:t>
            </a:r>
          </a:p>
          <a:p>
            <a:pPr>
              <a:buFont typeface="Wingdings" panose="05000000000000000000" pitchFamily="2" charset="2"/>
              <a:buChar char="Ø"/>
            </a:pPr>
            <a:r>
              <a:rPr lang="en-US" sz="1800" dirty="0" err="1"/>
              <a:t>Smur</a:t>
            </a:r>
            <a:r>
              <a:rPr lang="en-US" sz="1800" dirty="0"/>
              <a:t> Agro Ventures Pvt. (ASV Pvt.) For Agriculture</a:t>
            </a:r>
          </a:p>
          <a:p>
            <a:pPr>
              <a:buFont typeface="Wingdings" panose="05000000000000000000" pitchFamily="2" charset="2"/>
              <a:buChar char="Ø"/>
            </a:pPr>
            <a:r>
              <a:rPr lang="en-US" sz="1800" dirty="0" err="1"/>
              <a:t>Sumandeep</a:t>
            </a:r>
            <a:r>
              <a:rPr lang="en-US" sz="1800" dirty="0"/>
              <a:t> </a:t>
            </a:r>
            <a:r>
              <a:rPr lang="en-US" sz="1800" dirty="0" err="1"/>
              <a:t>Vidyapeeth</a:t>
            </a:r>
            <a:r>
              <a:rPr lang="en-US" sz="1800" dirty="0"/>
              <a:t> Deemed to be University (Dental)</a:t>
            </a:r>
          </a:p>
          <a:p>
            <a:pPr>
              <a:buFont typeface="Wingdings" panose="05000000000000000000" pitchFamily="2" charset="2"/>
              <a:buChar char="Ø"/>
            </a:pPr>
            <a:r>
              <a:rPr lang="en-US" sz="1800" dirty="0"/>
              <a:t>VRRSP Technologies Pvt Ltd.</a:t>
            </a:r>
          </a:p>
          <a:p>
            <a:pPr marL="0" indent="0">
              <a:buNone/>
            </a:pPr>
            <a:endParaRPr lang="en-US" sz="1800" dirty="0"/>
          </a:p>
        </p:txBody>
      </p:sp>
      <p:pic>
        <p:nvPicPr>
          <p:cNvPr id="4" name="Picture 3">
            <a:extLst>
              <a:ext uri="{FF2B5EF4-FFF2-40B4-BE49-F238E27FC236}">
                <a16:creationId xmlns:a16="http://schemas.microsoft.com/office/drawing/2014/main" xmlns="" id="{FE581B2E-5BFF-4003-80DC-A9364F5370EA}"/>
              </a:ext>
            </a:extLst>
          </p:cNvPr>
          <p:cNvPicPr>
            <a:picLocks noChangeAspect="1"/>
          </p:cNvPicPr>
          <p:nvPr/>
        </p:nvPicPr>
        <p:blipFill>
          <a:blip r:embed="rId2" cstate="print"/>
          <a:stretch>
            <a:fillRect/>
          </a:stretch>
        </p:blipFill>
        <p:spPr>
          <a:xfrm>
            <a:off x="8185945" y="0"/>
            <a:ext cx="4006054" cy="2600325"/>
          </a:xfrm>
          <a:prstGeom prst="rect">
            <a:avLst/>
          </a:prstGeom>
        </p:spPr>
      </p:pic>
      <p:pic>
        <p:nvPicPr>
          <p:cNvPr id="5" name="Picture 4">
            <a:extLst>
              <a:ext uri="{FF2B5EF4-FFF2-40B4-BE49-F238E27FC236}">
                <a16:creationId xmlns:a16="http://schemas.microsoft.com/office/drawing/2014/main" xmlns="" id="{B998B60B-EF50-4EDF-87C8-1BFFD44EE7BD}"/>
              </a:ext>
            </a:extLst>
          </p:cNvPr>
          <p:cNvPicPr>
            <a:picLocks noChangeAspect="1"/>
          </p:cNvPicPr>
          <p:nvPr/>
        </p:nvPicPr>
        <p:blipFill>
          <a:blip r:embed="rId3" cstate="print"/>
          <a:stretch>
            <a:fillRect/>
          </a:stretch>
        </p:blipFill>
        <p:spPr>
          <a:xfrm>
            <a:off x="6632237" y="2771775"/>
            <a:ext cx="5559763" cy="3714750"/>
          </a:xfrm>
          <a:prstGeom prst="rect">
            <a:avLst/>
          </a:prstGeom>
        </p:spPr>
      </p:pic>
    </p:spTree>
    <p:extLst>
      <p:ext uri="{BB962C8B-B14F-4D97-AF65-F5344CB8AC3E}">
        <p14:creationId xmlns:p14="http://schemas.microsoft.com/office/powerpoint/2010/main" xmlns="" val="4200701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04B3F3-E385-4691-A2F3-52B9789707BF}"/>
              </a:ext>
            </a:extLst>
          </p:cNvPr>
          <p:cNvSpPr>
            <a:spLocks noGrp="1"/>
          </p:cNvSpPr>
          <p:nvPr>
            <p:ph type="title"/>
          </p:nvPr>
        </p:nvSpPr>
        <p:spPr>
          <a:xfrm>
            <a:off x="0" y="0"/>
            <a:ext cx="12191999" cy="733425"/>
          </a:xfrm>
        </p:spPr>
        <p:txBody>
          <a:bodyPr/>
          <a:lstStyle/>
          <a:p>
            <a:r>
              <a:rPr lang="en-US" sz="3600" b="1" dirty="0">
                <a:solidFill>
                  <a:srgbClr val="FFC000"/>
                </a:solidFill>
              </a:rPr>
              <a:t>  1.  INNOVATION ACTIVITIES</a:t>
            </a:r>
            <a:endParaRPr lang="en-IN" sz="3600" b="1" dirty="0">
              <a:solidFill>
                <a:srgbClr val="FFC000"/>
              </a:solidFill>
            </a:endParaRPr>
          </a:p>
        </p:txBody>
      </p:sp>
      <p:sp>
        <p:nvSpPr>
          <p:cNvPr id="3" name="Content Placeholder 2">
            <a:extLst>
              <a:ext uri="{FF2B5EF4-FFF2-40B4-BE49-F238E27FC236}">
                <a16:creationId xmlns:a16="http://schemas.microsoft.com/office/drawing/2014/main" xmlns="" id="{4D81BB30-304E-474A-89B7-0C11C39152E5}"/>
              </a:ext>
            </a:extLst>
          </p:cNvPr>
          <p:cNvSpPr>
            <a:spLocks noGrp="1"/>
          </p:cNvSpPr>
          <p:nvPr>
            <p:ph idx="1"/>
          </p:nvPr>
        </p:nvSpPr>
        <p:spPr>
          <a:xfrm>
            <a:off x="0" y="1071843"/>
            <a:ext cx="12191999" cy="5786157"/>
          </a:xfrm>
        </p:spPr>
        <p:txBody>
          <a:bodyPr>
            <a:normAutofit/>
          </a:bodyPr>
          <a:lstStyle/>
          <a:p>
            <a:pPr marR="0" lvl="0" algn="just">
              <a:spcBef>
                <a:spcPts val="0"/>
              </a:spcBef>
              <a:spcAft>
                <a:spcPts val="0"/>
              </a:spcAft>
              <a:buFont typeface="Wingdings" panose="05000000000000000000" pitchFamily="2" charset="2"/>
              <a:buChar char="v"/>
            </a:pPr>
            <a:r>
              <a:rPr lang="en-US" sz="1800" b="1" dirty="0">
                <a:effectLst/>
                <a:latin typeface="Arial" panose="020B0604020202020204" pitchFamily="34" charset="0"/>
                <a:ea typeface="Calibri" panose="020F0502020204030204" pitchFamily="34" charset="0"/>
                <a:cs typeface="Mangal" panose="02040503050203030202" pitchFamily="18" charset="0"/>
              </a:rPr>
              <a:t>TMU- Institution’s Innovation Council </a:t>
            </a:r>
            <a:r>
              <a:rPr lang="en-US" sz="1800" b="1" dirty="0">
                <a:latin typeface="Arial" panose="020B0604020202020204" pitchFamily="34" charset="0"/>
                <a:ea typeface="Calibri" panose="020F0502020204030204" pitchFamily="34" charset="0"/>
                <a:cs typeface="Mangal" panose="02040503050203030202" pitchFamily="18" charset="0"/>
              </a:rPr>
              <a:t>(</a:t>
            </a:r>
            <a:r>
              <a:rPr lang="en-US" sz="1800" b="1" dirty="0">
                <a:effectLst/>
                <a:latin typeface="Arial" panose="020B0604020202020204" pitchFamily="34" charset="0"/>
                <a:ea typeface="Calibri" panose="020F0502020204030204" pitchFamily="34" charset="0"/>
                <a:cs typeface="Mangal" panose="02040503050203030202" pitchFamily="18" charset="0"/>
              </a:rPr>
              <a:t>TMU –IIC (IC201811637) established under the aegis of  Innovation Cell of Ministry of Education (formerly MHRD), Govt. of India to foster the culture and develop ecosystem of innovation, entrepreneurship and start-ups in the University.</a:t>
            </a:r>
          </a:p>
          <a:p>
            <a:pPr marL="0" marR="0" lvl="0" indent="0" algn="just">
              <a:spcBef>
                <a:spcPts val="0"/>
              </a:spcBef>
              <a:spcAft>
                <a:spcPts val="0"/>
              </a:spcAft>
              <a:buNone/>
            </a:pPr>
            <a:endParaRPr lang="en-US" sz="1800" b="1" dirty="0">
              <a:latin typeface="Arial" panose="020B0604020202020204" pitchFamily="34" charset="0"/>
              <a:ea typeface="Calibri" panose="020F0502020204030204" pitchFamily="34" charset="0"/>
              <a:cs typeface="Mangal" panose="02040503050203030202" pitchFamily="18" charset="0"/>
            </a:endParaRPr>
          </a:p>
          <a:p>
            <a:pPr marL="0" marR="0" lvl="0" indent="0" algn="just">
              <a:spcBef>
                <a:spcPts val="0"/>
              </a:spcBef>
              <a:spcAft>
                <a:spcPts val="0"/>
              </a:spcAft>
              <a:buNone/>
            </a:pPr>
            <a:r>
              <a:rPr lang="en-US" sz="1800" b="1" dirty="0">
                <a:effectLst/>
                <a:latin typeface="Arial" panose="020B0604020202020204" pitchFamily="34" charset="0"/>
                <a:ea typeface="Calibri" panose="020F0502020204030204" pitchFamily="34" charset="0"/>
                <a:cs typeface="Mangal" panose="02040503050203030202" pitchFamily="18" charset="0"/>
              </a:rPr>
              <a:t> Besides, the IIC is also established at the level of the constituent colleges of the University viz. </a:t>
            </a:r>
            <a:endParaRPr lang="en-IN" sz="1800" b="1"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spcBef>
                <a:spcPts val="0"/>
              </a:spcBef>
              <a:spcAft>
                <a:spcPts val="0"/>
              </a:spcAft>
              <a:buFont typeface="Times New Roman" panose="02020603050405020304" pitchFamily="18" charset="0"/>
              <a:buChar char="•"/>
            </a:pPr>
            <a:r>
              <a:rPr lang="en-US" sz="1800" b="1" dirty="0">
                <a:effectLst/>
                <a:latin typeface="Arial" panose="020B0604020202020204" pitchFamily="34" charset="0"/>
                <a:ea typeface="Calibri" panose="020F0502020204030204" pitchFamily="34" charset="0"/>
                <a:cs typeface="Mangal" panose="02040503050203030202" pitchFamily="18" charset="0"/>
              </a:rPr>
              <a:t>Teerthanker Mahaveer Medical College &amp; Research Centre  : IC201811725</a:t>
            </a:r>
            <a:endParaRPr lang="en-IN" sz="1800" b="1"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spcBef>
                <a:spcPts val="0"/>
              </a:spcBef>
              <a:spcAft>
                <a:spcPts val="0"/>
              </a:spcAft>
              <a:buFont typeface="Times New Roman" panose="02020603050405020304" pitchFamily="18" charset="0"/>
              <a:buChar char="•"/>
            </a:pPr>
            <a:r>
              <a:rPr lang="en-US" sz="1800" b="1" dirty="0">
                <a:effectLst/>
                <a:latin typeface="Arial" panose="020B0604020202020204" pitchFamily="34" charset="0"/>
                <a:ea typeface="Calibri" panose="020F0502020204030204" pitchFamily="34" charset="0"/>
                <a:cs typeface="Mangal" panose="02040503050203030202" pitchFamily="18" charset="0"/>
              </a:rPr>
              <a:t>College of Agriculture Sciences                                            </a:t>
            </a:r>
            <a:r>
              <a:rPr lang="en-US" sz="1800" b="1" dirty="0" smtClean="0">
                <a:effectLst/>
                <a:latin typeface="Arial" panose="020B0604020202020204" pitchFamily="34" charset="0"/>
                <a:ea typeface="Calibri" panose="020F0502020204030204" pitchFamily="34" charset="0"/>
                <a:cs typeface="Mangal" panose="02040503050203030202" pitchFamily="18" charset="0"/>
              </a:rPr>
              <a:t>   </a:t>
            </a:r>
            <a:r>
              <a:rPr lang="en-US" sz="1800" b="1" dirty="0">
                <a:effectLst/>
                <a:latin typeface="Arial" panose="020B0604020202020204" pitchFamily="34" charset="0"/>
                <a:ea typeface="Calibri" panose="020F0502020204030204" pitchFamily="34" charset="0"/>
                <a:cs typeface="Mangal" panose="02040503050203030202" pitchFamily="18" charset="0"/>
              </a:rPr>
              <a:t>: IC201811653</a:t>
            </a:r>
            <a:endParaRPr lang="en-IN" sz="1800" b="1"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spcBef>
                <a:spcPts val="0"/>
              </a:spcBef>
              <a:spcAft>
                <a:spcPts val="0"/>
              </a:spcAft>
              <a:buFont typeface="Times New Roman" panose="02020603050405020304" pitchFamily="18" charset="0"/>
              <a:buChar char="•"/>
            </a:pPr>
            <a:r>
              <a:rPr lang="en-US" sz="1800" b="1" dirty="0">
                <a:effectLst/>
                <a:latin typeface="Arial" panose="020B0604020202020204" pitchFamily="34" charset="0"/>
                <a:ea typeface="Calibri" panose="020F0502020204030204" pitchFamily="34" charset="0"/>
                <a:cs typeface="Mangal" panose="02040503050203030202" pitchFamily="18" charset="0"/>
              </a:rPr>
              <a:t>College of Computing Sciences &amp; IT                                    </a:t>
            </a:r>
            <a:r>
              <a:rPr lang="en-US" sz="1800" b="1" dirty="0" smtClean="0">
                <a:effectLst/>
                <a:latin typeface="Arial" panose="020B0604020202020204" pitchFamily="34" charset="0"/>
                <a:ea typeface="Calibri" panose="020F0502020204030204" pitchFamily="34" charset="0"/>
                <a:cs typeface="Mangal" panose="02040503050203030202" pitchFamily="18" charset="0"/>
              </a:rPr>
              <a:t>   </a:t>
            </a:r>
            <a:r>
              <a:rPr lang="en-US" sz="1800" b="1" dirty="0">
                <a:effectLst/>
                <a:latin typeface="Arial" panose="020B0604020202020204" pitchFamily="34" charset="0"/>
                <a:ea typeface="Calibri" panose="020F0502020204030204" pitchFamily="34" charset="0"/>
                <a:cs typeface="Mangal" panose="02040503050203030202" pitchFamily="18" charset="0"/>
              </a:rPr>
              <a:t>: IC201811732</a:t>
            </a:r>
            <a:endParaRPr lang="en-IN" sz="1800" b="1"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spcBef>
                <a:spcPts val="0"/>
              </a:spcBef>
              <a:spcAft>
                <a:spcPts val="0"/>
              </a:spcAft>
              <a:buFont typeface="Times New Roman" panose="02020603050405020304" pitchFamily="18" charset="0"/>
              <a:buChar char="•"/>
            </a:pPr>
            <a:r>
              <a:rPr lang="en-US" sz="1800" b="1" dirty="0">
                <a:effectLst/>
                <a:latin typeface="Arial" panose="020B0604020202020204" pitchFamily="34" charset="0"/>
                <a:ea typeface="Calibri" panose="020F0502020204030204" pitchFamily="34" charset="0"/>
                <a:cs typeface="Mangal" panose="02040503050203030202" pitchFamily="18" charset="0"/>
              </a:rPr>
              <a:t>Faculty of Engineering -                                                       </a:t>
            </a:r>
            <a:r>
              <a:rPr lang="en-US" sz="1800" b="1" dirty="0" smtClean="0">
                <a:effectLst/>
                <a:latin typeface="Arial" panose="020B0604020202020204" pitchFamily="34" charset="0"/>
                <a:ea typeface="Calibri" panose="020F0502020204030204" pitchFamily="34" charset="0"/>
                <a:cs typeface="Mangal" panose="02040503050203030202" pitchFamily="18" charset="0"/>
              </a:rPr>
              <a:t>     </a:t>
            </a:r>
            <a:r>
              <a:rPr lang="en-US" sz="1800" b="1" dirty="0">
                <a:effectLst/>
                <a:latin typeface="Arial" panose="020B0604020202020204" pitchFamily="34" charset="0"/>
                <a:ea typeface="Calibri" panose="020F0502020204030204" pitchFamily="34" charset="0"/>
                <a:cs typeface="Mangal" panose="02040503050203030202" pitchFamily="18" charset="0"/>
              </a:rPr>
              <a:t>: IC201811293</a:t>
            </a:r>
            <a:endParaRPr lang="en-IN" sz="1800" b="1"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spcBef>
                <a:spcPts val="0"/>
              </a:spcBef>
              <a:spcAft>
                <a:spcPts val="0"/>
              </a:spcAft>
              <a:buFont typeface="Times New Roman" panose="02020603050405020304" pitchFamily="18" charset="0"/>
              <a:buChar char="•"/>
            </a:pPr>
            <a:r>
              <a:rPr lang="en-US" sz="1800" b="1" dirty="0">
                <a:effectLst/>
                <a:latin typeface="Arial" panose="020B0604020202020204" pitchFamily="34" charset="0"/>
                <a:ea typeface="Calibri" panose="020F0502020204030204" pitchFamily="34" charset="0"/>
                <a:cs typeface="Mangal" panose="02040503050203030202" pitchFamily="18" charset="0"/>
              </a:rPr>
              <a:t>College of Nursing                                                                 </a:t>
            </a:r>
            <a:r>
              <a:rPr lang="en-US" sz="1800" b="1" dirty="0" smtClean="0">
                <a:effectLst/>
                <a:latin typeface="Arial" panose="020B0604020202020204" pitchFamily="34" charset="0"/>
                <a:ea typeface="Calibri" panose="020F0502020204030204" pitchFamily="34" charset="0"/>
                <a:cs typeface="Mangal" panose="02040503050203030202" pitchFamily="18" charset="0"/>
              </a:rPr>
              <a:t>    </a:t>
            </a:r>
            <a:r>
              <a:rPr lang="en-US" sz="1800" b="1" dirty="0">
                <a:effectLst/>
                <a:latin typeface="Arial" panose="020B0604020202020204" pitchFamily="34" charset="0"/>
                <a:ea typeface="Calibri" panose="020F0502020204030204" pitchFamily="34" charset="0"/>
                <a:cs typeface="Mangal" panose="02040503050203030202" pitchFamily="18" charset="0"/>
              </a:rPr>
              <a:t>: IC201811733</a:t>
            </a:r>
          </a:p>
          <a:p>
            <a:pPr marL="342900" marR="0" lvl="0" indent="-342900" algn="just">
              <a:spcBef>
                <a:spcPts val="0"/>
              </a:spcBef>
              <a:spcAft>
                <a:spcPts val="0"/>
              </a:spcAft>
              <a:buFont typeface="Times New Roman" panose="02020603050405020304" pitchFamily="18" charset="0"/>
              <a:buChar char="•"/>
            </a:pPr>
            <a:r>
              <a:rPr lang="en-US" sz="1800" b="1" dirty="0">
                <a:latin typeface="Arial" panose="020B0604020202020204" pitchFamily="34" charset="0"/>
                <a:ea typeface="Calibri" panose="020F0502020204030204" pitchFamily="34" charset="0"/>
                <a:cs typeface="Mangal" panose="02040503050203030202" pitchFamily="18" charset="0"/>
              </a:rPr>
              <a:t>College of Pharmacy                                                             </a:t>
            </a:r>
            <a:r>
              <a:rPr lang="en-US" sz="1800" b="1" dirty="0" smtClean="0">
                <a:latin typeface="Arial" panose="020B0604020202020204" pitchFamily="34" charset="0"/>
                <a:ea typeface="Calibri" panose="020F0502020204030204" pitchFamily="34" charset="0"/>
                <a:cs typeface="Mangal" panose="02040503050203030202" pitchFamily="18" charset="0"/>
              </a:rPr>
              <a:t>    </a:t>
            </a:r>
            <a:r>
              <a:rPr lang="en-US" sz="1800" b="1" dirty="0">
                <a:latin typeface="Arial" panose="020B0604020202020204" pitchFamily="34" charset="0"/>
                <a:ea typeface="Calibri" panose="020F0502020204030204" pitchFamily="34" charset="0"/>
                <a:cs typeface="Mangal" panose="02040503050203030202" pitchFamily="18" charset="0"/>
              </a:rPr>
              <a:t>: IC201811581</a:t>
            </a:r>
            <a:endParaRPr lang="en-IN" sz="1800" b="1" dirty="0">
              <a:effectLst/>
              <a:latin typeface="Calibri" panose="020F0502020204030204" pitchFamily="34" charset="0"/>
              <a:ea typeface="Calibri" panose="020F0502020204030204" pitchFamily="34" charset="0"/>
              <a:cs typeface="Mangal" panose="02040503050203030202" pitchFamily="18" charset="0"/>
            </a:endParaRPr>
          </a:p>
          <a:p>
            <a:pPr marL="38735" marR="0" indent="0" algn="just">
              <a:spcBef>
                <a:spcPts val="0"/>
              </a:spcBef>
              <a:spcAft>
                <a:spcPts val="0"/>
              </a:spcAft>
              <a:buNone/>
            </a:pPr>
            <a:r>
              <a:rPr lang="en-US" sz="1800" b="1" dirty="0">
                <a:effectLst/>
                <a:latin typeface="Arial" panose="020B0604020202020204" pitchFamily="34" charset="0"/>
                <a:ea typeface="Times New Roman" panose="02020603050405020304" pitchFamily="18" charset="0"/>
              </a:rPr>
              <a:t>      </a:t>
            </a:r>
            <a:endParaRPr lang="en-US" sz="1800" b="1" dirty="0">
              <a:latin typeface="Arial" panose="020B0604020202020204" pitchFamily="34" charset="0"/>
              <a:ea typeface="Times New Roman" panose="02020603050405020304" pitchFamily="18" charset="0"/>
            </a:endParaRPr>
          </a:p>
          <a:p>
            <a:pPr marL="38735" marR="0" indent="0" algn="just">
              <a:spcBef>
                <a:spcPts val="0"/>
              </a:spcBef>
              <a:spcAft>
                <a:spcPts val="0"/>
              </a:spcAft>
              <a:buNone/>
            </a:pPr>
            <a:r>
              <a:rPr lang="en-US" sz="1800" b="1" dirty="0">
                <a:effectLst/>
                <a:latin typeface="Arial" panose="020B0604020202020204" pitchFamily="34" charset="0"/>
                <a:ea typeface="Times New Roman" panose="02020603050405020304" pitchFamily="18" charset="0"/>
              </a:rPr>
              <a:t>The activities are uploaded on the web portal of Ministry of Education on regular basis in every quarter.</a:t>
            </a:r>
            <a:r>
              <a:rPr lang="en-US" sz="1800" b="1" dirty="0">
                <a:effectLst/>
                <a:latin typeface="Times New Roman" panose="02020603050405020304" pitchFamily="18" charset="0"/>
                <a:ea typeface="Times New Roman" panose="02020603050405020304" pitchFamily="18" charset="0"/>
                <a:cs typeface="Nirmala UI" panose="020B0502040204020203" pitchFamily="34" charset="0"/>
              </a:rPr>
              <a:t> </a:t>
            </a:r>
            <a:endParaRPr lang="en-IN" sz="1800" b="1" dirty="0">
              <a:effectLst/>
              <a:latin typeface="Times New Roman" panose="02020603050405020304" pitchFamily="18" charset="0"/>
              <a:ea typeface="Times New Roman" panose="02020603050405020304" pitchFamily="18" charset="0"/>
            </a:endParaRPr>
          </a:p>
          <a:p>
            <a:pPr marL="0" marR="0" lvl="0" indent="0" algn="just">
              <a:spcBef>
                <a:spcPts val="0"/>
              </a:spcBef>
              <a:spcAft>
                <a:spcPts val="0"/>
              </a:spcAft>
              <a:buNone/>
            </a:pPr>
            <a:endParaRPr lang="en-IN" sz="1800" b="1"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romanLcPeriod"/>
            </a:pPr>
            <a:r>
              <a:rPr lang="en-US" sz="1800" b="1" dirty="0">
                <a:effectLst/>
                <a:latin typeface="Arial" panose="020B0604020202020204" pitchFamily="34" charset="0"/>
                <a:ea typeface="Times New Roman" panose="02020603050405020304" pitchFamily="18" charset="0"/>
              </a:rPr>
              <a:t>College of Computing Sciences &amp; IT has secured 4-star rating by Institution Innovation Cell, Ministry of Education, Govt. of India</a:t>
            </a:r>
          </a:p>
          <a:p>
            <a:pPr marL="0" marR="0" lvl="0" indent="0" algn="just">
              <a:spcBef>
                <a:spcPts val="0"/>
              </a:spcBef>
              <a:spcAft>
                <a:spcPts val="0"/>
              </a:spcAft>
              <a:buNone/>
            </a:pPr>
            <a:endParaRPr lang="en-IN" sz="1800" b="1"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romanLcPeriod"/>
            </a:pPr>
            <a:r>
              <a:rPr lang="en-US" sz="1800" b="1" dirty="0">
                <a:effectLst/>
                <a:latin typeface="Arial" panose="020B0604020202020204" pitchFamily="34" charset="0"/>
                <a:ea typeface="Times New Roman" panose="02020603050405020304" pitchFamily="18" charset="0"/>
              </a:rPr>
              <a:t>Faculty of Engineering has secured 3.5-star rating by Institution Innovation Cell, Ministry of Education, Govt. of India</a:t>
            </a:r>
            <a:endParaRPr lang="en-IN" sz="1800" b="1" dirty="0">
              <a:effectLs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xmlns="" val="2857724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1D4BFE-4CC8-49AF-9AA1-E66AAFEDF2C9}"/>
              </a:ext>
            </a:extLst>
          </p:cNvPr>
          <p:cNvSpPr>
            <a:spLocks noGrp="1"/>
          </p:cNvSpPr>
          <p:nvPr>
            <p:ph type="title"/>
          </p:nvPr>
        </p:nvSpPr>
        <p:spPr>
          <a:xfrm>
            <a:off x="579436" y="-1328457"/>
            <a:ext cx="9404723" cy="1400530"/>
          </a:xfrm>
        </p:spPr>
        <p:txBody>
          <a:bodyPr/>
          <a:lstStyle/>
          <a:p>
            <a:endParaRPr lang="en-IN" dirty="0"/>
          </a:p>
        </p:txBody>
      </p:sp>
      <p:sp>
        <p:nvSpPr>
          <p:cNvPr id="3" name="Content Placeholder 2">
            <a:extLst>
              <a:ext uri="{FF2B5EF4-FFF2-40B4-BE49-F238E27FC236}">
                <a16:creationId xmlns:a16="http://schemas.microsoft.com/office/drawing/2014/main" xmlns="" id="{DEC59D07-946E-4F50-8E65-DD94D6C09394}"/>
              </a:ext>
            </a:extLst>
          </p:cNvPr>
          <p:cNvSpPr>
            <a:spLocks noGrp="1"/>
          </p:cNvSpPr>
          <p:nvPr>
            <p:ph idx="1"/>
          </p:nvPr>
        </p:nvSpPr>
        <p:spPr>
          <a:xfrm>
            <a:off x="0" y="1"/>
            <a:ext cx="12192000" cy="6858000"/>
          </a:xfrm>
        </p:spPr>
        <p:txBody>
          <a:bodyPr>
            <a:normAutofit/>
          </a:bodyPr>
          <a:lstStyle/>
          <a:p>
            <a:pPr marR="0" algn="just">
              <a:spcBef>
                <a:spcPts val="0"/>
              </a:spcBef>
              <a:spcAft>
                <a:spcPts val="0"/>
              </a:spcAft>
              <a:buFont typeface="Wingdings" panose="05000000000000000000" pitchFamily="2" charset="2"/>
              <a:buChar char="v"/>
            </a:pPr>
            <a:r>
              <a:rPr lang="en-US" sz="1700" dirty="0">
                <a:latin typeface="Times New Roman" panose="02020603050405020304" pitchFamily="18" charset="0"/>
                <a:ea typeface="Times New Roman" panose="02020603050405020304" pitchFamily="18" charset="0"/>
                <a:cs typeface="Times New Roman" panose="02020603050405020304" pitchFamily="18" charset="0"/>
              </a:rPr>
              <a:t>TMU- </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Business Incubator Centre (TMU-BIC ) is </a:t>
            </a:r>
          </a:p>
          <a:p>
            <a:pPr marL="0" marR="0" indent="0" algn="just">
              <a:spcBef>
                <a:spcPts val="0"/>
              </a:spcBef>
              <a:spcAft>
                <a:spcPts val="0"/>
              </a:spcAft>
              <a:buNone/>
            </a:pPr>
            <a:r>
              <a:rPr lang="en-US" sz="17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also registered with START-UP India and is </a:t>
            </a:r>
          </a:p>
          <a:p>
            <a:pPr marL="0" marR="0" indent="0" algn="just">
              <a:spcBef>
                <a:spcPts val="0"/>
              </a:spcBef>
              <a:spcAft>
                <a:spcPts val="0"/>
              </a:spcAft>
              <a:buNone/>
            </a:pPr>
            <a:r>
              <a:rPr lang="en-US" sz="1700" dirty="0">
                <a:latin typeface="Times New Roman" panose="02020603050405020304" pitchFamily="18" charset="0"/>
                <a:ea typeface="Times New Roman" panose="02020603050405020304" pitchFamily="18" charset="0"/>
                <a:cs typeface="Times New Roman" panose="02020603050405020304" pitchFamily="18" charset="0"/>
              </a:rPr>
              <a:t>Approved by </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U.P. Government under U.P. START-UP-2020 scheme  .  </a:t>
            </a:r>
          </a:p>
          <a:p>
            <a:pPr>
              <a:buFont typeface="Wingdings" panose="05000000000000000000" pitchFamily="2" charset="2"/>
              <a:buChar char="v"/>
            </a:pP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buFont typeface="Wingdings" panose="05000000000000000000" pitchFamily="2" charset="2"/>
              <a:buChar char="v"/>
            </a:pP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buFont typeface="Wingdings" panose="05000000000000000000" pitchFamily="2" charset="2"/>
              <a:buChar char="v"/>
            </a:pP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The University is amongst select  private universities (approx. 23) in India which has been selected for the BOSCH Industry-Academic Collaboration. Bosch has established its Industry-Academia Collaboration Centre (IACC) for working together on skill development areas in the following :</a:t>
            </a:r>
          </a:p>
          <a:p>
            <a:pPr>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Skill Development of youth</a:t>
            </a:r>
          </a:p>
          <a:p>
            <a:pP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Trainer’s Capacity Building</a:t>
            </a:r>
          </a:p>
          <a:p>
            <a:pP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Industry ready Social Service Professional</a:t>
            </a:r>
          </a:p>
          <a:p>
            <a:pP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 NGO Capacity Building</a:t>
            </a:r>
          </a:p>
          <a:p>
            <a:pPr>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 MSME Capacity Building</a:t>
            </a:r>
            <a:r>
              <a:rPr lang="en-US" sz="16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indent="0" algn="just">
              <a:spcBef>
                <a:spcPts val="0"/>
              </a:spcBef>
              <a:spcAft>
                <a:spcPts val="0"/>
              </a:spcAft>
              <a:buNone/>
              <a:tabLst>
                <a:tab pos="267335" algn="l"/>
              </a:tabLst>
            </a:pP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R="0" algn="just">
              <a:spcBef>
                <a:spcPts val="0"/>
              </a:spcBef>
              <a:spcAft>
                <a:spcPts val="0"/>
              </a:spcAft>
              <a:buFont typeface="Wingdings" panose="05000000000000000000" pitchFamily="2" charset="2"/>
              <a:buChar char="v"/>
              <a:tabLst>
                <a:tab pos="267335" algn="l"/>
              </a:tabLs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ENTREPRENEURSHIP DEVELOPMENT CELL (EDC)</a:t>
            </a:r>
          </a:p>
          <a:p>
            <a:pPr marL="0" indent="0">
              <a:buNone/>
            </a:pPr>
            <a:endParaRPr lang="en-US" sz="1600"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endParaRPr lang="en-IN"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1BD776DA-5E28-47C6-AFB7-EA6FF8FDC99C}"/>
              </a:ext>
            </a:extLst>
          </p:cNvPr>
          <p:cNvPicPr>
            <a:picLocks noChangeAspect="1"/>
          </p:cNvPicPr>
          <p:nvPr/>
        </p:nvPicPr>
        <p:blipFill>
          <a:blip r:embed="rId2" cstate="print"/>
          <a:stretch>
            <a:fillRect/>
          </a:stretch>
        </p:blipFill>
        <p:spPr>
          <a:xfrm flipH="1">
            <a:off x="9024012" y="3326892"/>
            <a:ext cx="2962012" cy="2263319"/>
          </a:xfrm>
          <a:prstGeom prst="rect">
            <a:avLst/>
          </a:prstGeom>
        </p:spPr>
      </p:pic>
      <p:pic>
        <p:nvPicPr>
          <p:cNvPr id="3074" name="Picture 2" descr="May be an image of 14 people and people standing">
            <a:extLst>
              <a:ext uri="{FF2B5EF4-FFF2-40B4-BE49-F238E27FC236}">
                <a16:creationId xmlns:a16="http://schemas.microsoft.com/office/drawing/2014/main" xmlns="" id="{E2052640-5F35-48AB-BE1A-C9321D5F0E2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88965" y="3322291"/>
            <a:ext cx="3236108" cy="237162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Text&#10;&#10;Description automatically generated with medium confidence">
            <a:extLst>
              <a:ext uri="{FF2B5EF4-FFF2-40B4-BE49-F238E27FC236}">
                <a16:creationId xmlns:a16="http://schemas.microsoft.com/office/drawing/2014/main" xmlns="" id="{FFDECA8B-AC50-4730-8AB1-565573FA4FC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6200000">
            <a:off x="7819565" y="-1979206"/>
            <a:ext cx="2707867" cy="5879693"/>
          </a:xfrm>
          <a:prstGeom prst="rect">
            <a:avLst/>
          </a:prstGeom>
        </p:spPr>
      </p:pic>
      <p:sp>
        <p:nvSpPr>
          <p:cNvPr id="9" name="Arrow: Left 8">
            <a:extLst>
              <a:ext uri="{FF2B5EF4-FFF2-40B4-BE49-F238E27FC236}">
                <a16:creationId xmlns:a16="http://schemas.microsoft.com/office/drawing/2014/main" xmlns="" id="{331F2EA9-B114-4B49-A718-731BCC99A6FC}"/>
              </a:ext>
            </a:extLst>
          </p:cNvPr>
          <p:cNvSpPr/>
          <p:nvPr/>
        </p:nvSpPr>
        <p:spPr>
          <a:xfrm>
            <a:off x="10553700" y="1028700"/>
            <a:ext cx="447675" cy="1714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201911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EE8CDC-7DAA-45FB-BAE5-00B5211DCD1F}"/>
              </a:ext>
            </a:extLst>
          </p:cNvPr>
          <p:cNvSpPr>
            <a:spLocks noGrp="1"/>
          </p:cNvSpPr>
          <p:nvPr>
            <p:ph type="ctrTitle"/>
          </p:nvPr>
        </p:nvSpPr>
        <p:spPr>
          <a:xfrm>
            <a:off x="0" y="0"/>
            <a:ext cx="12192000" cy="1283153"/>
          </a:xfrm>
        </p:spPr>
        <p:txBody>
          <a:bodyPr/>
          <a:lstStyle/>
          <a:p>
            <a:r>
              <a:rPr lang="en-US" sz="2800" dirty="0"/>
              <a:t/>
            </a:r>
            <a:br>
              <a:rPr lang="en-US" sz="2800" dirty="0"/>
            </a:br>
            <a:r>
              <a:rPr lang="en-US" sz="2800" dirty="0"/>
              <a:t/>
            </a:r>
            <a:br>
              <a:rPr lang="en-US" sz="2800" dirty="0"/>
            </a:br>
            <a:r>
              <a:rPr lang="en-US" sz="2800" dirty="0"/>
              <a:t/>
            </a:r>
            <a:br>
              <a:rPr lang="en-US" sz="2800" dirty="0"/>
            </a:br>
            <a:r>
              <a:rPr lang="en-US" sz="2800" b="1" dirty="0"/>
              <a:t>Guest lectures/Workshops/Conferences</a:t>
            </a:r>
            <a:r>
              <a:rPr lang="en-US" sz="2800" dirty="0"/>
              <a:t/>
            </a:r>
            <a:br>
              <a:rPr lang="en-US" sz="2800" dirty="0"/>
            </a:br>
            <a:r>
              <a:rPr lang="en-US" sz="800" dirty="0"/>
              <a:t/>
            </a:r>
            <a:br>
              <a:rPr lang="en-US" sz="800" dirty="0"/>
            </a:br>
            <a:endParaRPr lang="en-IN" sz="2800" dirty="0"/>
          </a:p>
        </p:txBody>
      </p:sp>
      <p:pic>
        <p:nvPicPr>
          <p:cNvPr id="4" name="Picture 3" descr="DSC_6758.jpg"/>
          <p:cNvPicPr>
            <a:picLocks noChangeAspect="1"/>
          </p:cNvPicPr>
          <p:nvPr/>
        </p:nvPicPr>
        <p:blipFill>
          <a:blip r:embed="rId2" cstate="print"/>
          <a:stretch>
            <a:fillRect/>
          </a:stretch>
        </p:blipFill>
        <p:spPr>
          <a:xfrm>
            <a:off x="0" y="4236481"/>
            <a:ext cx="4974771" cy="2621519"/>
          </a:xfrm>
          <a:prstGeom prst="rect">
            <a:avLst/>
          </a:prstGeom>
        </p:spPr>
      </p:pic>
      <p:pic>
        <p:nvPicPr>
          <p:cNvPr id="7" name="Picture 6" descr="1617429327472 (2).jpg"/>
          <p:cNvPicPr>
            <a:picLocks noChangeAspect="1"/>
          </p:cNvPicPr>
          <p:nvPr/>
        </p:nvPicPr>
        <p:blipFill>
          <a:blip r:embed="rId3" cstate="print"/>
          <a:stretch>
            <a:fillRect/>
          </a:stretch>
        </p:blipFill>
        <p:spPr>
          <a:xfrm>
            <a:off x="0" y="1831521"/>
            <a:ext cx="3343275" cy="2035629"/>
          </a:xfrm>
          <a:prstGeom prst="rect">
            <a:avLst/>
          </a:prstGeom>
        </p:spPr>
      </p:pic>
      <p:sp>
        <p:nvSpPr>
          <p:cNvPr id="10" name="TextBox 9"/>
          <p:cNvSpPr txBox="1"/>
          <p:nvPr/>
        </p:nvSpPr>
        <p:spPr>
          <a:xfrm>
            <a:off x="0" y="1265476"/>
            <a:ext cx="4974771" cy="646331"/>
          </a:xfrm>
          <a:prstGeom prst="rect">
            <a:avLst/>
          </a:prstGeom>
          <a:noFill/>
        </p:spPr>
        <p:txBody>
          <a:bodyPr wrap="square" rtlCol="0">
            <a:spAutoFit/>
          </a:bodyPr>
          <a:lstStyle/>
          <a:p>
            <a:r>
              <a:rPr lang="en-IN" b="1" dirty="0"/>
              <a:t>Guest Lecture on </a:t>
            </a:r>
            <a:r>
              <a:rPr lang="en-IN" b="1" dirty="0" smtClean="0"/>
              <a:t>Applications </a:t>
            </a:r>
            <a:r>
              <a:rPr lang="en-IN" b="1" dirty="0"/>
              <a:t>of NAT in blood transfusion</a:t>
            </a:r>
            <a:endParaRPr lang="en-US" b="1" dirty="0"/>
          </a:p>
        </p:txBody>
      </p:sp>
      <p:sp>
        <p:nvSpPr>
          <p:cNvPr id="11" name="TextBox 10"/>
          <p:cNvSpPr txBox="1"/>
          <p:nvPr/>
        </p:nvSpPr>
        <p:spPr>
          <a:xfrm>
            <a:off x="957943" y="3867150"/>
            <a:ext cx="6564086" cy="369332"/>
          </a:xfrm>
          <a:prstGeom prst="rect">
            <a:avLst/>
          </a:prstGeom>
          <a:noFill/>
        </p:spPr>
        <p:txBody>
          <a:bodyPr wrap="square" rtlCol="0">
            <a:spAutoFit/>
          </a:bodyPr>
          <a:lstStyle/>
          <a:p>
            <a:r>
              <a:rPr lang="en-IN" b="1" dirty="0"/>
              <a:t>Workshop on Leprosy</a:t>
            </a:r>
            <a:endParaRPr lang="en-US" b="1" dirty="0"/>
          </a:p>
        </p:txBody>
      </p:sp>
      <p:pic>
        <p:nvPicPr>
          <p:cNvPr id="8" name="Picture 7" descr="TMU MORADABAD - 2021 Admission Process, Ranking, Reviews, Affiliations"/>
          <p:cNvPicPr>
            <a:picLocks noChangeAspect="1" noChangeArrowheads="1"/>
          </p:cNvPicPr>
          <p:nvPr/>
        </p:nvPicPr>
        <p:blipFill>
          <a:blip r:embed="rId4" cstate="print"/>
          <a:srcRect/>
          <a:stretch>
            <a:fillRect/>
          </a:stretch>
        </p:blipFill>
        <p:spPr bwMode="auto">
          <a:xfrm>
            <a:off x="10274515" y="0"/>
            <a:ext cx="1331667" cy="1175657"/>
          </a:xfrm>
          <a:prstGeom prst="rect">
            <a:avLst/>
          </a:prstGeom>
          <a:noFill/>
        </p:spPr>
      </p:pic>
      <p:pic>
        <p:nvPicPr>
          <p:cNvPr id="3" name="Picture 2">
            <a:extLst>
              <a:ext uri="{FF2B5EF4-FFF2-40B4-BE49-F238E27FC236}">
                <a16:creationId xmlns:a16="http://schemas.microsoft.com/office/drawing/2014/main" xmlns="" id="{5D610007-E6B9-4C11-9C2D-CECB104B7ADE}"/>
              </a:ext>
            </a:extLst>
          </p:cNvPr>
          <p:cNvPicPr>
            <a:picLocks noChangeAspect="1"/>
          </p:cNvPicPr>
          <p:nvPr/>
        </p:nvPicPr>
        <p:blipFill>
          <a:blip r:embed="rId5" cstate="print"/>
          <a:stretch>
            <a:fillRect/>
          </a:stretch>
        </p:blipFill>
        <p:spPr>
          <a:xfrm>
            <a:off x="3742977" y="1691350"/>
            <a:ext cx="3694174" cy="2621519"/>
          </a:xfrm>
          <a:prstGeom prst="rect">
            <a:avLst/>
          </a:prstGeom>
        </p:spPr>
      </p:pic>
      <p:pic>
        <p:nvPicPr>
          <p:cNvPr id="5" name="Picture 4">
            <a:extLst>
              <a:ext uri="{FF2B5EF4-FFF2-40B4-BE49-F238E27FC236}">
                <a16:creationId xmlns:a16="http://schemas.microsoft.com/office/drawing/2014/main" xmlns="" id="{E34D95AE-C38E-4314-8440-E70E98BB3795}"/>
              </a:ext>
            </a:extLst>
          </p:cNvPr>
          <p:cNvPicPr>
            <a:picLocks noChangeAspect="1"/>
          </p:cNvPicPr>
          <p:nvPr/>
        </p:nvPicPr>
        <p:blipFill>
          <a:blip r:embed="rId6" cstate="print"/>
          <a:stretch>
            <a:fillRect/>
          </a:stretch>
        </p:blipFill>
        <p:spPr>
          <a:xfrm>
            <a:off x="7701812" y="1724024"/>
            <a:ext cx="3532245" cy="4403557"/>
          </a:xfrm>
          <a:prstGeom prst="rect">
            <a:avLst/>
          </a:prstGeom>
        </p:spPr>
      </p:pic>
    </p:spTree>
    <p:extLst>
      <p:ext uri="{BB962C8B-B14F-4D97-AF65-F5344CB8AC3E}">
        <p14:creationId xmlns:p14="http://schemas.microsoft.com/office/powerpoint/2010/main" xmlns="" val="1234662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820" y="217191"/>
            <a:ext cx="3888655" cy="1400530"/>
          </a:xfrm>
        </p:spPr>
        <p:txBody>
          <a:bodyPr/>
          <a:lstStyle/>
          <a:p>
            <a:pPr algn="ctr"/>
            <a:r>
              <a:rPr lang="en-US" sz="1400" dirty="0"/>
              <a:t>  </a:t>
            </a:r>
            <a:r>
              <a:rPr lang="en-US" sz="1400" b="1" dirty="0">
                <a:solidFill>
                  <a:schemeClr val="accent1">
                    <a:lumMod val="60000"/>
                    <a:lumOff val="40000"/>
                  </a:schemeClr>
                </a:solidFill>
              </a:rPr>
              <a:t>National Conference on Materials and Devices -2020 at TMU</a:t>
            </a:r>
            <a:r>
              <a:rPr lang="en-US" b="1" dirty="0">
                <a:solidFill>
                  <a:schemeClr val="accent1">
                    <a:lumMod val="60000"/>
                    <a:lumOff val="40000"/>
                  </a:schemeClr>
                </a:solidFill>
              </a:rPr>
              <a:t/>
            </a:r>
            <a:br>
              <a:rPr lang="en-US" b="1" dirty="0">
                <a:solidFill>
                  <a:schemeClr val="accent1">
                    <a:lumMod val="60000"/>
                    <a:lumOff val="40000"/>
                  </a:schemeClr>
                </a:solidFill>
              </a:rPr>
            </a:br>
            <a:r>
              <a:rPr lang="en-US" dirty="0"/>
              <a:t/>
            </a:r>
            <a:br>
              <a:rPr lang="en-US" dirty="0"/>
            </a:br>
            <a:endParaRPr lang="en-US" b="1" dirty="0">
              <a:solidFill>
                <a:schemeClr val="accent1">
                  <a:lumMod val="60000"/>
                  <a:lumOff val="40000"/>
                </a:schemeClr>
              </a:solidFill>
            </a:endParaRPr>
          </a:p>
        </p:txBody>
      </p:sp>
      <p:pic>
        <p:nvPicPr>
          <p:cNvPr id="2050" name="Picture 2"/>
          <p:cNvPicPr>
            <a:picLocks noGrp="1" noChangeAspect="1" noChangeArrowheads="1"/>
          </p:cNvPicPr>
          <p:nvPr>
            <p:ph idx="1"/>
          </p:nvPr>
        </p:nvPicPr>
        <p:blipFill>
          <a:blip r:embed="rId2" cstate="print"/>
          <a:srcRect l="4974" t="36601" r="29677" b="6604"/>
          <a:stretch>
            <a:fillRect/>
          </a:stretch>
        </p:blipFill>
        <p:spPr bwMode="auto">
          <a:xfrm>
            <a:off x="412235" y="917456"/>
            <a:ext cx="4150240" cy="2027958"/>
          </a:xfrm>
          <a:prstGeom prst="rect">
            <a:avLst/>
          </a:prstGeom>
          <a:noFill/>
          <a:ln w="9525">
            <a:noFill/>
            <a:miter lim="800000"/>
            <a:headEnd/>
            <a:tailEnd/>
          </a:ln>
          <a:effectLst/>
        </p:spPr>
      </p:pic>
      <p:sp>
        <p:nvSpPr>
          <p:cNvPr id="5" name="TextBox 4">
            <a:extLst>
              <a:ext uri="{FF2B5EF4-FFF2-40B4-BE49-F238E27FC236}">
                <a16:creationId xmlns:a16="http://schemas.microsoft.com/office/drawing/2014/main" xmlns="" id="{A68D5C68-E3E4-4919-8298-23AEC7B9E3A9}"/>
              </a:ext>
            </a:extLst>
          </p:cNvPr>
          <p:cNvSpPr txBox="1"/>
          <p:nvPr/>
        </p:nvSpPr>
        <p:spPr>
          <a:xfrm>
            <a:off x="4709652" y="114985"/>
            <a:ext cx="5761703" cy="646331"/>
          </a:xfrm>
          <a:prstGeom prst="rect">
            <a:avLst/>
          </a:prstGeom>
          <a:noFill/>
        </p:spPr>
        <p:txBody>
          <a:bodyPr wrap="square">
            <a:spAutoFit/>
          </a:bodyPr>
          <a:lstStyle/>
          <a:p>
            <a:r>
              <a:rPr lang="en-US" sz="1800" b="1" dirty="0">
                <a:solidFill>
                  <a:schemeClr val="accent1">
                    <a:lumMod val="60000"/>
                    <a:lumOff val="40000"/>
                  </a:schemeClr>
                </a:solidFill>
              </a:rPr>
              <a:t>5th International Conference on Advancement Computing (ICAC-2020) (07 Nov) </a:t>
            </a:r>
            <a:endParaRPr lang="en-IN" dirty="0"/>
          </a:p>
        </p:txBody>
      </p:sp>
      <p:pic>
        <p:nvPicPr>
          <p:cNvPr id="4" name="Picture 3">
            <a:extLst>
              <a:ext uri="{FF2B5EF4-FFF2-40B4-BE49-F238E27FC236}">
                <a16:creationId xmlns:a16="http://schemas.microsoft.com/office/drawing/2014/main" xmlns="" id="{0E4250B9-73C3-47F0-832A-A3586BD58328}"/>
              </a:ext>
            </a:extLst>
          </p:cNvPr>
          <p:cNvPicPr>
            <a:picLocks noChangeAspect="1"/>
          </p:cNvPicPr>
          <p:nvPr/>
        </p:nvPicPr>
        <p:blipFill>
          <a:blip r:embed="rId3" cstate="print"/>
          <a:stretch>
            <a:fillRect/>
          </a:stretch>
        </p:blipFill>
        <p:spPr>
          <a:xfrm>
            <a:off x="4824061" y="917457"/>
            <a:ext cx="2433990" cy="2027958"/>
          </a:xfrm>
          <a:prstGeom prst="rect">
            <a:avLst/>
          </a:prstGeom>
        </p:spPr>
      </p:pic>
      <p:pic>
        <p:nvPicPr>
          <p:cNvPr id="6" name="Picture 5">
            <a:extLst>
              <a:ext uri="{FF2B5EF4-FFF2-40B4-BE49-F238E27FC236}">
                <a16:creationId xmlns:a16="http://schemas.microsoft.com/office/drawing/2014/main" xmlns="" id="{92AC4F99-E007-446D-8E0E-13AAA6A39F00}"/>
              </a:ext>
            </a:extLst>
          </p:cNvPr>
          <p:cNvPicPr>
            <a:picLocks noChangeAspect="1"/>
          </p:cNvPicPr>
          <p:nvPr/>
        </p:nvPicPr>
        <p:blipFill>
          <a:blip r:embed="rId4" cstate="print"/>
          <a:stretch>
            <a:fillRect/>
          </a:stretch>
        </p:blipFill>
        <p:spPr>
          <a:xfrm>
            <a:off x="7258051" y="864265"/>
            <a:ext cx="4150241" cy="2134339"/>
          </a:xfrm>
          <a:prstGeom prst="rect">
            <a:avLst/>
          </a:prstGeom>
        </p:spPr>
      </p:pic>
      <p:sp>
        <p:nvSpPr>
          <p:cNvPr id="9" name="TextBox 8">
            <a:extLst>
              <a:ext uri="{FF2B5EF4-FFF2-40B4-BE49-F238E27FC236}">
                <a16:creationId xmlns:a16="http://schemas.microsoft.com/office/drawing/2014/main" xmlns="" id="{9197FC9E-7CBE-47E1-A94F-348DB0199D4D}"/>
              </a:ext>
            </a:extLst>
          </p:cNvPr>
          <p:cNvSpPr txBox="1"/>
          <p:nvPr/>
        </p:nvSpPr>
        <p:spPr>
          <a:xfrm>
            <a:off x="189172" y="2945414"/>
            <a:ext cx="6096000" cy="646331"/>
          </a:xfrm>
          <a:prstGeom prst="rect">
            <a:avLst/>
          </a:prstGeom>
          <a:noFill/>
        </p:spPr>
        <p:txBody>
          <a:bodyPr wrap="square">
            <a:spAutoFit/>
          </a:bodyPr>
          <a:lstStyle/>
          <a:p>
            <a:r>
              <a:rPr lang="en-US" b="1" dirty="0">
                <a:solidFill>
                  <a:schemeClr val="accent1">
                    <a:lumMod val="60000"/>
                    <a:lumOff val="40000"/>
                  </a:schemeClr>
                </a:solidFill>
              </a:rPr>
              <a:t>National Conference on Industry 4.0  </a:t>
            </a:r>
            <a:r>
              <a:rPr lang="en-US" dirty="0"/>
              <a:t/>
            </a:r>
            <a:br>
              <a:rPr lang="en-US" dirty="0"/>
            </a:br>
            <a:endParaRPr lang="en-IN" dirty="0"/>
          </a:p>
        </p:txBody>
      </p:sp>
      <p:pic>
        <p:nvPicPr>
          <p:cNvPr id="10" name="Picture 2">
            <a:extLst>
              <a:ext uri="{FF2B5EF4-FFF2-40B4-BE49-F238E27FC236}">
                <a16:creationId xmlns:a16="http://schemas.microsoft.com/office/drawing/2014/main" xmlns="" id="{728FDC27-C0A4-45DE-AA1A-4966B2A48C57}"/>
              </a:ext>
            </a:extLst>
          </p:cNvPr>
          <p:cNvPicPr>
            <a:picLocks noChangeAspect="1" noChangeArrowheads="1"/>
          </p:cNvPicPr>
          <p:nvPr/>
        </p:nvPicPr>
        <p:blipFill>
          <a:blip r:embed="rId5" cstate="print"/>
          <a:srcRect l="4974" t="36271" r="30606" b="8915"/>
          <a:stretch>
            <a:fillRect/>
          </a:stretch>
        </p:blipFill>
        <p:spPr bwMode="auto">
          <a:xfrm>
            <a:off x="189172" y="3243277"/>
            <a:ext cx="4224689" cy="3352322"/>
          </a:xfrm>
          <a:prstGeom prst="rect">
            <a:avLst/>
          </a:prstGeom>
          <a:noFill/>
          <a:ln w="9525">
            <a:noFill/>
            <a:miter lim="800000"/>
            <a:headEnd/>
            <a:tailEnd/>
          </a:ln>
          <a:effectLst/>
        </p:spPr>
      </p:pic>
      <p:sp>
        <p:nvSpPr>
          <p:cNvPr id="12" name="TextBox 11">
            <a:extLst>
              <a:ext uri="{FF2B5EF4-FFF2-40B4-BE49-F238E27FC236}">
                <a16:creationId xmlns:a16="http://schemas.microsoft.com/office/drawing/2014/main" xmlns="" id="{D9566C8A-9F50-41BA-BBFF-998453B91950}"/>
              </a:ext>
            </a:extLst>
          </p:cNvPr>
          <p:cNvSpPr txBox="1"/>
          <p:nvPr/>
        </p:nvSpPr>
        <p:spPr>
          <a:xfrm>
            <a:off x="4413861" y="2989256"/>
            <a:ext cx="5092089" cy="584775"/>
          </a:xfrm>
          <a:prstGeom prst="rect">
            <a:avLst/>
          </a:prstGeom>
          <a:noFill/>
        </p:spPr>
        <p:txBody>
          <a:bodyPr wrap="square">
            <a:spAutoFit/>
          </a:bodyPr>
          <a:lstStyle/>
          <a:p>
            <a:r>
              <a:rPr lang="en-US" sz="1400" b="1" dirty="0">
                <a:solidFill>
                  <a:schemeClr val="accent1">
                    <a:lumMod val="60000"/>
                    <a:lumOff val="40000"/>
                  </a:schemeClr>
                </a:solidFill>
              </a:rPr>
              <a:t>TROPACON 2019 UP-UK chapter  conference </a:t>
            </a:r>
            <a:r>
              <a:rPr lang="en-US" dirty="0"/>
              <a:t/>
            </a:r>
            <a:br>
              <a:rPr lang="en-US" dirty="0"/>
            </a:br>
            <a:endParaRPr lang="en-IN" dirty="0"/>
          </a:p>
        </p:txBody>
      </p:sp>
      <p:pic>
        <p:nvPicPr>
          <p:cNvPr id="11" name="Picture 10">
            <a:extLst>
              <a:ext uri="{FF2B5EF4-FFF2-40B4-BE49-F238E27FC236}">
                <a16:creationId xmlns:a16="http://schemas.microsoft.com/office/drawing/2014/main" xmlns="" id="{EFDD6F50-855A-415A-A603-4771157FF508}"/>
              </a:ext>
            </a:extLst>
          </p:cNvPr>
          <p:cNvPicPr>
            <a:picLocks noChangeAspect="1"/>
          </p:cNvPicPr>
          <p:nvPr/>
        </p:nvPicPr>
        <p:blipFill>
          <a:blip r:embed="rId6" cstate="print"/>
          <a:stretch>
            <a:fillRect/>
          </a:stretch>
        </p:blipFill>
        <p:spPr>
          <a:xfrm>
            <a:off x="4443767" y="3243277"/>
            <a:ext cx="2395184" cy="2871773"/>
          </a:xfrm>
          <a:prstGeom prst="rect">
            <a:avLst/>
          </a:prstGeom>
        </p:spPr>
      </p:pic>
      <p:pic>
        <p:nvPicPr>
          <p:cNvPr id="13" name="Picture 12">
            <a:extLst>
              <a:ext uri="{FF2B5EF4-FFF2-40B4-BE49-F238E27FC236}">
                <a16:creationId xmlns:a16="http://schemas.microsoft.com/office/drawing/2014/main" xmlns="" id="{D7CDA0D5-2FBB-472F-99FE-CC88029C9887}"/>
              </a:ext>
            </a:extLst>
          </p:cNvPr>
          <p:cNvPicPr>
            <a:picLocks noChangeAspect="1"/>
          </p:cNvPicPr>
          <p:nvPr/>
        </p:nvPicPr>
        <p:blipFill>
          <a:blip r:embed="rId7" cstate="print"/>
          <a:stretch>
            <a:fillRect/>
          </a:stretch>
        </p:blipFill>
        <p:spPr>
          <a:xfrm>
            <a:off x="6868857" y="3284723"/>
            <a:ext cx="5323143" cy="3573278"/>
          </a:xfrm>
          <a:prstGeom prst="rect">
            <a:avLst/>
          </a:prstGeom>
        </p:spPr>
      </p:pic>
    </p:spTree>
    <p:extLst>
      <p:ext uri="{BB962C8B-B14F-4D97-AF65-F5344CB8AC3E}">
        <p14:creationId xmlns:p14="http://schemas.microsoft.com/office/powerpoint/2010/main" xmlns="" val="4109808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y be an image of 6 people and text that says &quot;អាលអល MORADABAD TMU टिमिट में ईपीसीएच द्वारा किया गया वेबिनार का आयोजन ग्रामीण क्षेत्र की मार्केटिंग पर भी विशेष तौर पर ध्यान देने की जरूरत: राकेश कुमार सप्लाई चेन मैनेजमेंट एवं इंटरनेशनल बायर पर विशेष ध्यान देने की जरूरत नीरज खत्रा संवाददाता) केतौर शिरकत भारत एक्सपोर्ट एक्सपोर्ट्स वक्ताओं मतकोउक्त टीएमयू राकेश असीम इंटरनेशनल चेयरमैन पीसीएच कुमार, अवधेश नाहटा साई आर्दस विषय परर ोफेस रीटा मिलाकर बल दयाक महामारी कॉमर्स अग्रवाल थग्रामीण व मारकटिंग&quot;">
            <a:extLst>
              <a:ext uri="{FF2B5EF4-FFF2-40B4-BE49-F238E27FC236}">
                <a16:creationId xmlns:a16="http://schemas.microsoft.com/office/drawing/2014/main" xmlns="" id="{5BEB3F8B-2F59-4167-ADC9-953835B9003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5724" y="3114674"/>
            <a:ext cx="6257925" cy="317182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xmlns="" id="{E8C789FC-2A8C-40C6-9E91-653808B33B3C}"/>
              </a:ext>
            </a:extLst>
          </p:cNvPr>
          <p:cNvPicPr>
            <a:picLocks noChangeAspect="1"/>
          </p:cNvPicPr>
          <p:nvPr/>
        </p:nvPicPr>
        <p:blipFill>
          <a:blip r:embed="rId3" cstate="print"/>
          <a:stretch>
            <a:fillRect/>
          </a:stretch>
        </p:blipFill>
        <p:spPr>
          <a:xfrm>
            <a:off x="0" y="0"/>
            <a:ext cx="12191999" cy="3038475"/>
          </a:xfrm>
          <a:prstGeom prst="rect">
            <a:avLst/>
          </a:prstGeom>
        </p:spPr>
      </p:pic>
      <p:pic>
        <p:nvPicPr>
          <p:cNvPr id="4" name="Picture 3" descr="Confe.jpeg"/>
          <p:cNvPicPr>
            <a:picLocks noChangeAspect="1"/>
          </p:cNvPicPr>
          <p:nvPr/>
        </p:nvPicPr>
        <p:blipFill>
          <a:blip r:embed="rId4" cstate="print"/>
          <a:stretch>
            <a:fillRect/>
          </a:stretch>
        </p:blipFill>
        <p:spPr>
          <a:xfrm>
            <a:off x="9092342" y="3101788"/>
            <a:ext cx="2728198" cy="3603812"/>
          </a:xfrm>
          <a:prstGeom prst="rect">
            <a:avLst/>
          </a:prstGeom>
        </p:spPr>
      </p:pic>
      <p:pic>
        <p:nvPicPr>
          <p:cNvPr id="7" name="Picture 6" descr="WhatsApp Image 2021-07-19 at 7.29.47 PM.jpeg"/>
          <p:cNvPicPr>
            <a:picLocks noChangeAspect="1"/>
          </p:cNvPicPr>
          <p:nvPr/>
        </p:nvPicPr>
        <p:blipFill>
          <a:blip r:embed="rId5" cstate="print"/>
          <a:stretch>
            <a:fillRect/>
          </a:stretch>
        </p:blipFill>
        <p:spPr>
          <a:xfrm>
            <a:off x="6355975" y="3727390"/>
            <a:ext cx="2727583" cy="3130610"/>
          </a:xfrm>
          <a:prstGeom prst="rect">
            <a:avLst/>
          </a:prstGeom>
        </p:spPr>
      </p:pic>
    </p:spTree>
    <p:extLst>
      <p:ext uri="{BB962C8B-B14F-4D97-AF65-F5344CB8AC3E}">
        <p14:creationId xmlns:p14="http://schemas.microsoft.com/office/powerpoint/2010/main" xmlns="" val="10048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BE0848-2F08-4A66-848E-81D820B068CD}"/>
              </a:ext>
            </a:extLst>
          </p:cNvPr>
          <p:cNvSpPr txBox="1"/>
          <p:nvPr/>
        </p:nvSpPr>
        <p:spPr>
          <a:xfrm>
            <a:off x="0" y="142240"/>
            <a:ext cx="12192000" cy="7154587"/>
          </a:xfrm>
          <a:prstGeom prst="rect">
            <a:avLst/>
          </a:prstGeom>
          <a:noFill/>
        </p:spPr>
        <p:txBody>
          <a:bodyPr wrap="square">
            <a:spAutoFit/>
          </a:bodyPr>
          <a:lstStyle/>
          <a:p>
            <a:pPr marL="457200" marR="0" indent="-457200" algn="just">
              <a:spcBef>
                <a:spcPts val="0"/>
              </a:spcBef>
              <a:spcAft>
                <a:spcPts val="0"/>
              </a:spcAft>
              <a:tabLst>
                <a:tab pos="267335" algn="l"/>
              </a:tabLst>
            </a:pP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3600" b="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EXTENSION  &amp; OUTREACH ACTIVITIES </a:t>
            </a:r>
          </a:p>
          <a:p>
            <a:pPr marR="0" algn="just">
              <a:spcBef>
                <a:spcPts val="0"/>
              </a:spcBef>
              <a:spcAft>
                <a:spcPts val="0"/>
              </a:spcAft>
              <a:tabLst>
                <a:tab pos="267335" algn="l"/>
              </a:tabLst>
            </a:pPr>
            <a:endParaRPr lang="en-US" sz="4000" b="1"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lgn="just">
              <a:spcBef>
                <a:spcPts val="0"/>
              </a:spcBef>
              <a:spcAft>
                <a:spcPts val="0"/>
              </a:spcAft>
              <a:buFont typeface="Wingdings" panose="05000000000000000000" pitchFamily="2" charset="2"/>
              <a:buChar char="v"/>
              <a:tabLst>
                <a:tab pos="267335"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The University has a well constituted committee under the chairmanship of DSW to conduct extension activities namely:</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267335"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Adopted 5 villages, to contribute to the betterment of health  &amp; sanitation, education, agricultural and social welfare programmes under </a:t>
            </a:r>
            <a:r>
              <a:rPr lang="en-US" b="1" dirty="0">
                <a:latin typeface="Times New Roman" panose="02020603050405020304" pitchFamily="18" charset="0"/>
                <a:ea typeface="Times New Roman" panose="02020603050405020304" pitchFamily="18" charset="0"/>
                <a:cs typeface="Times New Roman" panose="02020603050405020304" pitchFamily="18" charset="0"/>
              </a:rPr>
              <a:t>UNNAT BHARAT ABHIYAN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gn="just">
              <a:spcBef>
                <a:spcPts val="0"/>
              </a:spcBef>
              <a:spcAft>
                <a:spcPts val="0"/>
              </a:spcAft>
              <a:buFont typeface="Arial" panose="020B0604020202020204" pitchFamily="34" charset="0"/>
              <a:buChar char="•"/>
              <a:tabLst>
                <a:tab pos="267335"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Student sensitization programmes on social issues</a:t>
            </a:r>
          </a:p>
          <a:p>
            <a:pPr marL="342900" marR="0" indent="-342900" algn="just">
              <a:spcBef>
                <a:spcPts val="0"/>
              </a:spcBef>
              <a:spcAft>
                <a:spcPts val="0"/>
              </a:spcAft>
              <a:buFont typeface="Arial" panose="020B0604020202020204" pitchFamily="34" charset="0"/>
              <a:buChar char="•"/>
              <a:tabLst>
                <a:tab pos="267335"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Outreach programmes conducted through NSS or independently/in collaboration with NGO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namely:</a:t>
            </a:r>
            <a:endParaRPr lang="en-I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ü"/>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Scout &amp; Guide programme</a:t>
            </a:r>
          </a:p>
          <a:p>
            <a:pPr marL="342900" marR="0" lvl="0" indent="-342900" algn="just">
              <a:lnSpc>
                <a:spcPct val="107000"/>
              </a:lnSpc>
              <a:spcBef>
                <a:spcPts val="0"/>
              </a:spcBef>
              <a:spcAft>
                <a:spcPts val="800"/>
              </a:spcAft>
              <a:buFont typeface="Wingdings" panose="05000000000000000000" pitchFamily="2" charset="2"/>
              <a:buChar char="ü"/>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Swacch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bharat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07000"/>
              </a:lnSpc>
              <a:spcBef>
                <a:spcPts val="0"/>
              </a:spcBef>
              <a:spcAft>
                <a:spcPts val="800"/>
              </a:spcAft>
              <a:buFont typeface="Wingdings" panose="05000000000000000000" pitchFamily="2" charset="2"/>
              <a:buChar char="ü"/>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AIDS awareness,</a:t>
            </a:r>
          </a:p>
          <a:p>
            <a:pPr marL="342900" marR="0" lvl="0" indent="-342900" algn="just">
              <a:lnSpc>
                <a:spcPct val="107000"/>
              </a:lnSpc>
              <a:spcBef>
                <a:spcPts val="0"/>
              </a:spcBef>
              <a:spcAft>
                <a:spcPts val="800"/>
              </a:spcAft>
              <a:buFont typeface="Wingdings" panose="05000000000000000000" pitchFamily="2" charset="2"/>
              <a:buChar char="ü"/>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Gender Issues                                                      </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07000"/>
              </a:lnSpc>
              <a:spcBef>
                <a:spcPts val="0"/>
              </a:spcBef>
              <a:spcAft>
                <a:spcPts val="800"/>
              </a:spcAft>
              <a:buFont typeface="Wingdings" panose="05000000000000000000" pitchFamily="2" charset="2"/>
              <a:buChar char="ü"/>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Awareness Programme On Personal Hygiene</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nSpc>
                <a:spcPct val="107000"/>
              </a:lnSpc>
              <a:spcBef>
                <a:spcPts val="0"/>
              </a:spcBef>
              <a:spcAft>
                <a:spcPts val="8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a:lnSpc>
                <a:spcPct val="107000"/>
              </a:lnSpc>
              <a:spcBef>
                <a:spcPts val="0"/>
              </a:spcBef>
              <a:spcAft>
                <a:spcPts val="800"/>
              </a:spcAft>
            </a:pPr>
            <a:endParaRPr lang="en-IN"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E5B800B0-9E1C-4C73-9278-A2CB2F0D5DE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6411" t="36142" r="7692" b="4854"/>
          <a:stretch/>
        </p:blipFill>
        <p:spPr>
          <a:xfrm>
            <a:off x="8934344" y="3719533"/>
            <a:ext cx="3257656" cy="3124200"/>
          </a:xfrm>
          <a:prstGeom prst="rect">
            <a:avLst/>
          </a:prstGeom>
        </p:spPr>
      </p:pic>
      <p:pic>
        <p:nvPicPr>
          <p:cNvPr id="5" name="Picture 4" descr="WhatsApp Image 2021-06-08 at 12.04.35 PM.jpeg"/>
          <p:cNvPicPr>
            <a:picLocks noChangeAspect="1"/>
          </p:cNvPicPr>
          <p:nvPr/>
        </p:nvPicPr>
        <p:blipFill>
          <a:blip r:embed="rId3" cstate="print"/>
          <a:stretch>
            <a:fillRect/>
          </a:stretch>
        </p:blipFill>
        <p:spPr>
          <a:xfrm>
            <a:off x="5945420" y="3711422"/>
            <a:ext cx="2896039" cy="2957008"/>
          </a:xfrm>
          <a:prstGeom prst="rect">
            <a:avLst/>
          </a:prstGeom>
        </p:spPr>
      </p:pic>
      <p:pic>
        <p:nvPicPr>
          <p:cNvPr id="7" name="Picture 6" descr="WhatsApp Image 2021-06-09 at 6.44.49 PM.jpeg"/>
          <p:cNvPicPr>
            <a:picLocks noChangeAspect="1"/>
          </p:cNvPicPr>
          <p:nvPr/>
        </p:nvPicPr>
        <p:blipFill>
          <a:blip r:embed="rId4" cstate="print"/>
          <a:stretch>
            <a:fillRect/>
          </a:stretch>
        </p:blipFill>
        <p:spPr>
          <a:xfrm>
            <a:off x="2913529" y="3702424"/>
            <a:ext cx="2929596" cy="2016386"/>
          </a:xfrm>
          <a:prstGeom prst="rect">
            <a:avLst/>
          </a:prstGeom>
        </p:spPr>
      </p:pic>
    </p:spTree>
    <p:extLst>
      <p:ext uri="{BB962C8B-B14F-4D97-AF65-F5344CB8AC3E}">
        <p14:creationId xmlns:p14="http://schemas.microsoft.com/office/powerpoint/2010/main" xmlns="" val="1530383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5B5992C-BF46-4350-A392-45D85E9D8D39}"/>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5043" t="7997" b="19316"/>
          <a:stretch/>
        </p:blipFill>
        <p:spPr>
          <a:xfrm>
            <a:off x="5733169" y="9249"/>
            <a:ext cx="3906131" cy="2447971"/>
          </a:xfrm>
          <a:prstGeom prst="rect">
            <a:avLst/>
          </a:prstGeom>
        </p:spPr>
      </p:pic>
      <p:pic>
        <p:nvPicPr>
          <p:cNvPr id="5" name="Picture 4">
            <a:extLst>
              <a:ext uri="{FF2B5EF4-FFF2-40B4-BE49-F238E27FC236}">
                <a16:creationId xmlns:a16="http://schemas.microsoft.com/office/drawing/2014/main" xmlns="" id="{65BE4109-439D-451A-9126-DFAA31AA8D1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26888" y="2457220"/>
            <a:ext cx="2788187" cy="2267227"/>
          </a:xfrm>
          <a:prstGeom prst="rect">
            <a:avLst/>
          </a:prstGeom>
        </p:spPr>
      </p:pic>
      <p:pic>
        <p:nvPicPr>
          <p:cNvPr id="2" name="Picture 1">
            <a:extLst>
              <a:ext uri="{FF2B5EF4-FFF2-40B4-BE49-F238E27FC236}">
                <a16:creationId xmlns:a16="http://schemas.microsoft.com/office/drawing/2014/main" xmlns="" id="{BE2231F6-C6CD-4B2E-AB07-EBC6EF699FB3}"/>
              </a:ext>
            </a:extLst>
          </p:cNvPr>
          <p:cNvPicPr>
            <a:picLocks noChangeAspect="1"/>
          </p:cNvPicPr>
          <p:nvPr/>
        </p:nvPicPr>
        <p:blipFill>
          <a:blip r:embed="rId4" cstate="print"/>
          <a:stretch>
            <a:fillRect/>
          </a:stretch>
        </p:blipFill>
        <p:spPr>
          <a:xfrm>
            <a:off x="9639300" y="-341367"/>
            <a:ext cx="2486025" cy="4272497"/>
          </a:xfrm>
          <a:prstGeom prst="rect">
            <a:avLst/>
          </a:prstGeom>
        </p:spPr>
      </p:pic>
      <p:sp>
        <p:nvSpPr>
          <p:cNvPr id="7" name="TextBox 6">
            <a:extLst>
              <a:ext uri="{FF2B5EF4-FFF2-40B4-BE49-F238E27FC236}">
                <a16:creationId xmlns:a16="http://schemas.microsoft.com/office/drawing/2014/main" xmlns="" id="{5E57C548-D95A-4F72-B917-99ADB425164D}"/>
              </a:ext>
            </a:extLst>
          </p:cNvPr>
          <p:cNvSpPr txBox="1"/>
          <p:nvPr/>
        </p:nvSpPr>
        <p:spPr>
          <a:xfrm>
            <a:off x="130417" y="286409"/>
            <a:ext cx="6096000" cy="2762488"/>
          </a:xfrm>
          <a:prstGeom prst="rect">
            <a:avLst/>
          </a:prstGeom>
          <a:noFill/>
        </p:spPr>
        <p:txBody>
          <a:bodyPr wrap="square">
            <a:spAutoFit/>
          </a:bodyPr>
          <a:lstStyle/>
          <a:p>
            <a:pPr marL="342900" marR="0" lvl="0" indent="-342900" algn="just">
              <a:lnSpc>
                <a:spcPct val="107000"/>
              </a:lnSpc>
              <a:spcBef>
                <a:spcPts val="0"/>
              </a:spcBef>
              <a:spcAft>
                <a:spcPts val="800"/>
              </a:spcAft>
              <a:buFont typeface="Times New Roman" panose="02020603050405020304" pitchFamily="18" charset="0"/>
              <a:buChar cha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07000"/>
              </a:lnSpc>
              <a:spcBef>
                <a:spcPts val="0"/>
              </a:spcBef>
              <a:spcAft>
                <a:spcPts val="800"/>
              </a:spcAft>
              <a:buFont typeface="Times New Roman" panose="02020603050405020304" pitchFamily="18" charset="0"/>
              <a:buChar char="•"/>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Zero Wastage Initiative</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07000"/>
              </a:lnSpc>
              <a:spcBef>
                <a:spcPts val="0"/>
              </a:spcBef>
              <a:spcAft>
                <a:spcPts val="800"/>
              </a:spcAft>
              <a:buFont typeface="Times New Roman" panose="02020603050405020304" pitchFamily="18" charset="0"/>
              <a:buChar char="•"/>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Teaching To The Children Of Non-teaching Staff</a:t>
            </a:r>
          </a:p>
          <a:p>
            <a:pPr marL="342900" marR="0" lvl="0" indent="-342900" algn="just">
              <a:lnSpc>
                <a:spcPct val="107000"/>
              </a:lnSpc>
              <a:spcBef>
                <a:spcPts val="0"/>
              </a:spcBef>
              <a:spcAft>
                <a:spcPts val="800"/>
              </a:spcAft>
              <a:buFont typeface="Times New Roman" panose="02020603050405020304" pitchFamily="18" charset="0"/>
              <a:buChar char="•"/>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Voters Awareness Programme  </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07000"/>
              </a:lnSpc>
              <a:spcBef>
                <a:spcPts val="0"/>
              </a:spcBef>
              <a:spcAft>
                <a:spcPts val="800"/>
              </a:spcAft>
              <a:buFont typeface="Times New Roman" panose="02020603050405020304" pitchFamily="18" charset="0"/>
              <a:buChar char="•"/>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Blood Donation Awareness</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07000"/>
              </a:lnSpc>
              <a:spcBef>
                <a:spcPts val="0"/>
              </a:spcBef>
              <a:spcAft>
                <a:spcPts val="800"/>
              </a:spcAft>
              <a:buFont typeface="Times New Roman" panose="02020603050405020304" pitchFamily="18" charset="0"/>
              <a:buChar char="•"/>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Financial Literacy Programmes</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07000"/>
              </a:lnSpc>
              <a:spcBef>
                <a:spcPts val="0"/>
              </a:spcBef>
              <a:spcAft>
                <a:spcPts val="800"/>
              </a:spcAft>
              <a:buFont typeface="Times New Roman" panose="02020603050405020304" pitchFamily="18" charset="0"/>
              <a:buChar char="•"/>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Road Safety Programmes</a:t>
            </a:r>
            <a:endParaRPr lang="en-IN"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F9838C1A-F14C-4414-810B-303EC82EF447}"/>
              </a:ext>
            </a:extLst>
          </p:cNvPr>
          <p:cNvPicPr>
            <a:picLocks noChangeAspect="1"/>
          </p:cNvPicPr>
          <p:nvPr/>
        </p:nvPicPr>
        <p:blipFill>
          <a:blip r:embed="rId5" cstate="print"/>
          <a:stretch>
            <a:fillRect/>
          </a:stretch>
        </p:blipFill>
        <p:spPr>
          <a:xfrm>
            <a:off x="130417" y="3002483"/>
            <a:ext cx="3261643" cy="3798137"/>
          </a:xfrm>
          <a:prstGeom prst="rect">
            <a:avLst/>
          </a:prstGeom>
        </p:spPr>
      </p:pic>
      <p:pic>
        <p:nvPicPr>
          <p:cNvPr id="9" name="Picture 8">
            <a:extLst>
              <a:ext uri="{FF2B5EF4-FFF2-40B4-BE49-F238E27FC236}">
                <a16:creationId xmlns:a16="http://schemas.microsoft.com/office/drawing/2014/main" xmlns="" id="{474F441D-2B36-4F9A-BA6A-7E99BED00E05}"/>
              </a:ext>
            </a:extLst>
          </p:cNvPr>
          <p:cNvPicPr>
            <a:picLocks noChangeAspect="1"/>
          </p:cNvPicPr>
          <p:nvPr/>
        </p:nvPicPr>
        <p:blipFill>
          <a:blip r:embed="rId6" cstate="print"/>
          <a:stretch>
            <a:fillRect/>
          </a:stretch>
        </p:blipFill>
        <p:spPr>
          <a:xfrm>
            <a:off x="6484088" y="2486026"/>
            <a:ext cx="3066554" cy="3121423"/>
          </a:xfrm>
          <a:prstGeom prst="rect">
            <a:avLst/>
          </a:prstGeom>
        </p:spPr>
      </p:pic>
      <p:pic>
        <p:nvPicPr>
          <p:cNvPr id="10" name="Picture 9">
            <a:extLst>
              <a:ext uri="{FF2B5EF4-FFF2-40B4-BE49-F238E27FC236}">
                <a16:creationId xmlns:a16="http://schemas.microsoft.com/office/drawing/2014/main" xmlns="" id="{AA7F7532-A0A8-422A-8E3A-DFB3335F246F}"/>
              </a:ext>
            </a:extLst>
          </p:cNvPr>
          <p:cNvPicPr>
            <a:picLocks noChangeAspect="1"/>
          </p:cNvPicPr>
          <p:nvPr/>
        </p:nvPicPr>
        <p:blipFill>
          <a:blip r:embed="rId7" cstate="print"/>
          <a:stretch>
            <a:fillRect/>
          </a:stretch>
        </p:blipFill>
        <p:spPr>
          <a:xfrm>
            <a:off x="3179770" y="4901551"/>
            <a:ext cx="3304318" cy="1786283"/>
          </a:xfrm>
          <a:prstGeom prst="rect">
            <a:avLst/>
          </a:prstGeom>
        </p:spPr>
      </p:pic>
      <p:pic>
        <p:nvPicPr>
          <p:cNvPr id="11" name="Picture 10">
            <a:extLst>
              <a:ext uri="{FF2B5EF4-FFF2-40B4-BE49-F238E27FC236}">
                <a16:creationId xmlns:a16="http://schemas.microsoft.com/office/drawing/2014/main" xmlns="" id="{22DE5BCA-1DCF-4095-90EC-97C643FAFF52}"/>
              </a:ext>
            </a:extLst>
          </p:cNvPr>
          <p:cNvPicPr>
            <a:picLocks noChangeAspect="1"/>
          </p:cNvPicPr>
          <p:nvPr/>
        </p:nvPicPr>
        <p:blipFill>
          <a:blip r:embed="rId8" cstate="print"/>
          <a:stretch>
            <a:fillRect/>
          </a:stretch>
        </p:blipFill>
        <p:spPr>
          <a:xfrm>
            <a:off x="9407103" y="4042913"/>
            <a:ext cx="2861097" cy="2414989"/>
          </a:xfrm>
          <a:prstGeom prst="rect">
            <a:avLst/>
          </a:prstGeom>
        </p:spPr>
      </p:pic>
    </p:spTree>
    <p:extLst>
      <p:ext uri="{BB962C8B-B14F-4D97-AF65-F5344CB8AC3E}">
        <p14:creationId xmlns:p14="http://schemas.microsoft.com/office/powerpoint/2010/main" xmlns="" val="42097447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888E9D-F1A8-4EF1-935C-7E7B0A677BBF}"/>
              </a:ext>
            </a:extLst>
          </p:cNvPr>
          <p:cNvSpPr>
            <a:spLocks noGrp="1"/>
          </p:cNvSpPr>
          <p:nvPr>
            <p:ph type="title"/>
          </p:nvPr>
        </p:nvSpPr>
        <p:spPr>
          <a:xfrm>
            <a:off x="0" y="0"/>
            <a:ext cx="12191999" cy="1084729"/>
          </a:xfrm>
        </p:spPr>
        <p:txBody>
          <a:bodyPr/>
          <a:lstStyle/>
          <a:p>
            <a:pPr marL="0" marR="0" lvl="0" indent="0" defTabSz="457200" rtl="0" eaLnBrk="1" fontAlgn="auto" latinLnBrk="0" hangingPunct="1">
              <a:lnSpc>
                <a:spcPct val="100000"/>
              </a:lnSpc>
              <a:spcBef>
                <a:spcPts val="0"/>
              </a:spcBef>
              <a:spcAft>
                <a:spcPts val="0"/>
              </a:spcAft>
              <a:tabLst/>
              <a:defRPr/>
            </a:pPr>
            <a:r>
              <a:rPr lang="en-US" sz="2400" b="1" dirty="0">
                <a:solidFill>
                  <a:srgbClr val="FFC000"/>
                </a:solidFill>
              </a:rPr>
              <a:t>Events conducted to commemorate  renowned personalities, national</a:t>
            </a:r>
            <a:br>
              <a:rPr lang="en-US" sz="2400" b="1" dirty="0">
                <a:solidFill>
                  <a:srgbClr val="FFC000"/>
                </a:solidFill>
              </a:rPr>
            </a:br>
            <a:r>
              <a:rPr lang="en-US" sz="2400" b="1" dirty="0">
                <a:solidFill>
                  <a:srgbClr val="FFC000"/>
                </a:solidFill>
              </a:rPr>
              <a:t> days, values &amp; ethics, </a:t>
            </a:r>
            <a:r>
              <a:rPr lang="en-US" sz="2400" b="1" dirty="0" smtClean="0">
                <a:solidFill>
                  <a:srgbClr val="FFC000"/>
                </a:solidFill>
              </a:rPr>
              <a:t>Non-violence, </a:t>
            </a:r>
            <a:r>
              <a:rPr lang="en-US" sz="2400" b="1" dirty="0">
                <a:solidFill>
                  <a:srgbClr val="FFC000"/>
                </a:solidFill>
              </a:rPr>
              <a:t>etc</a:t>
            </a:r>
            <a:r>
              <a:rPr lang="en-US" b="1" dirty="0">
                <a:solidFill>
                  <a:srgbClr val="FFC000"/>
                </a:solidFill>
              </a:rPr>
              <a:t>.</a:t>
            </a:r>
            <a:r>
              <a:rPr lang="en-US" b="1" dirty="0">
                <a:solidFill>
                  <a:schemeClr val="bg1"/>
                </a:solidFill>
              </a:rPr>
              <a:t/>
            </a:r>
            <a:br>
              <a:rPr lang="en-US" b="1" dirty="0">
                <a:solidFill>
                  <a:schemeClr val="bg1"/>
                </a:solidFill>
              </a:rPr>
            </a:br>
            <a:r>
              <a:rPr lang="en-US" b="1" dirty="0"/>
              <a:t/>
            </a:r>
            <a:br>
              <a:rPr lang="en-US" b="1" dirty="0"/>
            </a:br>
            <a:endParaRPr lang="en-IN" dirty="0"/>
          </a:p>
        </p:txBody>
      </p:sp>
      <p:pic>
        <p:nvPicPr>
          <p:cNvPr id="4" name="Picture 2">
            <a:extLst>
              <a:ext uri="{FF2B5EF4-FFF2-40B4-BE49-F238E27FC236}">
                <a16:creationId xmlns:a16="http://schemas.microsoft.com/office/drawing/2014/main" xmlns="" id="{0D77B6A7-9671-4961-B93A-56B6AF7B6386}"/>
              </a:ext>
            </a:extLst>
          </p:cNvPr>
          <p:cNvPicPr>
            <a:picLocks noGrp="1" noChangeAspect="1" noChangeArrowheads="1"/>
          </p:cNvPicPr>
          <p:nvPr>
            <p:ph idx="1"/>
          </p:nvPr>
        </p:nvPicPr>
        <p:blipFill>
          <a:blip r:embed="rId2" cstate="print"/>
          <a:srcRect/>
          <a:stretch>
            <a:fillRect/>
          </a:stretch>
        </p:blipFill>
        <p:spPr bwMode="auto">
          <a:xfrm>
            <a:off x="475129" y="1002647"/>
            <a:ext cx="5313269" cy="1985962"/>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xmlns="" id="{4826C23C-9CAD-4541-878C-F8F3F74580F9}"/>
              </a:ext>
            </a:extLst>
          </p:cNvPr>
          <p:cNvPicPr>
            <a:picLocks noChangeAspect="1" noChangeArrowheads="1"/>
          </p:cNvPicPr>
          <p:nvPr/>
        </p:nvPicPr>
        <p:blipFill>
          <a:blip r:embed="rId3" cstate="print"/>
          <a:srcRect/>
          <a:stretch>
            <a:fillRect/>
          </a:stretch>
        </p:blipFill>
        <p:spPr bwMode="auto">
          <a:xfrm>
            <a:off x="6266329" y="850248"/>
            <a:ext cx="4905354" cy="2141650"/>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xmlns="" id="{78C548CF-6651-424E-A269-46F17FFEEF2D}"/>
              </a:ext>
            </a:extLst>
          </p:cNvPr>
          <p:cNvPicPr>
            <a:picLocks noChangeAspect="1"/>
          </p:cNvPicPr>
          <p:nvPr/>
        </p:nvPicPr>
        <p:blipFill>
          <a:blip r:embed="rId4" cstate="print"/>
          <a:stretch>
            <a:fillRect/>
          </a:stretch>
        </p:blipFill>
        <p:spPr>
          <a:xfrm>
            <a:off x="448233" y="3036720"/>
            <a:ext cx="5333999" cy="3408904"/>
          </a:xfrm>
          <a:prstGeom prst="rect">
            <a:avLst/>
          </a:prstGeom>
        </p:spPr>
      </p:pic>
      <p:pic>
        <p:nvPicPr>
          <p:cNvPr id="7" name="Picture 6">
            <a:extLst>
              <a:ext uri="{FF2B5EF4-FFF2-40B4-BE49-F238E27FC236}">
                <a16:creationId xmlns:a16="http://schemas.microsoft.com/office/drawing/2014/main" xmlns="" id="{88D651C8-C0BA-4543-94C2-EC7493B408FC}"/>
              </a:ext>
            </a:extLst>
          </p:cNvPr>
          <p:cNvPicPr>
            <a:picLocks noChangeAspect="1"/>
          </p:cNvPicPr>
          <p:nvPr/>
        </p:nvPicPr>
        <p:blipFill>
          <a:blip r:embed="rId5" cstate="print"/>
          <a:stretch>
            <a:fillRect/>
          </a:stretch>
        </p:blipFill>
        <p:spPr>
          <a:xfrm>
            <a:off x="6279688" y="3030071"/>
            <a:ext cx="4900960" cy="3519670"/>
          </a:xfrm>
          <a:prstGeom prst="rect">
            <a:avLst/>
          </a:prstGeom>
        </p:spPr>
      </p:pic>
    </p:spTree>
    <p:extLst>
      <p:ext uri="{BB962C8B-B14F-4D97-AF65-F5344CB8AC3E}">
        <p14:creationId xmlns:p14="http://schemas.microsoft.com/office/powerpoint/2010/main" xmlns="" val="3479582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7F6319-7723-4B65-A028-313013601DB0}"/>
              </a:ext>
            </a:extLst>
          </p:cNvPr>
          <p:cNvSpPr>
            <a:spLocks noGrp="1"/>
          </p:cNvSpPr>
          <p:nvPr>
            <p:ph type="title"/>
          </p:nvPr>
        </p:nvSpPr>
        <p:spPr>
          <a:xfrm>
            <a:off x="292734" y="145715"/>
            <a:ext cx="10032366" cy="726775"/>
          </a:xfrm>
        </p:spPr>
        <p:txBody>
          <a:bodyPr/>
          <a:lstStyle/>
          <a:p>
            <a:r>
              <a:rPr lang="en-US" sz="3600" b="1" dirty="0">
                <a:solidFill>
                  <a:srgbClr val="FFC000"/>
                </a:solidFill>
                <a:ea typeface="Times New Roman" panose="02020603050405020304" pitchFamily="18" charset="0"/>
                <a:cs typeface="Times New Roman" panose="02020603050405020304" pitchFamily="18" charset="0"/>
              </a:rPr>
              <a:t>h.</a:t>
            </a:r>
            <a:r>
              <a:rPr lang="en-US" sz="3600" b="1" dirty="0">
                <a:solidFill>
                  <a:srgbClr val="FFC000"/>
                </a:solidFill>
                <a:effectLst/>
                <a:ea typeface="Times New Roman" panose="02020603050405020304" pitchFamily="18" charset="0"/>
                <a:cs typeface="Times New Roman" panose="02020603050405020304" pitchFamily="18" charset="0"/>
              </a:rPr>
              <a:t>   </a:t>
            </a:r>
            <a:r>
              <a:rPr lang="en-US" sz="2800" b="1" dirty="0" smtClean="0">
                <a:solidFill>
                  <a:srgbClr val="FFC000"/>
                </a:solidFill>
                <a:effectLst/>
                <a:ea typeface="Times New Roman" panose="02020603050405020304" pitchFamily="18" charset="0"/>
                <a:cs typeface="Times New Roman" panose="02020603050405020304" pitchFamily="18" charset="0"/>
              </a:rPr>
              <a:t>SPORTS</a:t>
            </a:r>
            <a:r>
              <a:rPr lang="en-US" sz="2800" b="1" dirty="0" smtClean="0">
                <a:solidFill>
                  <a:srgbClr val="FFC000"/>
                </a:solidFill>
                <a:ea typeface="Times New Roman" panose="02020603050405020304" pitchFamily="18" charset="0"/>
                <a:cs typeface="Times New Roman" panose="02020603050405020304" pitchFamily="18" charset="0"/>
              </a:rPr>
              <a:t>, CONVOCATION </a:t>
            </a:r>
            <a:r>
              <a:rPr lang="en-US" sz="2800" b="1" dirty="0">
                <a:solidFill>
                  <a:srgbClr val="FFC000"/>
                </a:solidFill>
                <a:ea typeface="Times New Roman" panose="02020603050405020304" pitchFamily="18" charset="0"/>
                <a:cs typeface="Times New Roman" panose="02020603050405020304" pitchFamily="18" charset="0"/>
              </a:rPr>
              <a:t>&amp; CULTURAL ACTIVITIES</a:t>
            </a:r>
            <a:r>
              <a:rPr lang="en-US" sz="2800" b="1" dirty="0">
                <a:solidFill>
                  <a:srgbClr val="FFC000"/>
                </a:solidFill>
                <a:effectLst/>
                <a:ea typeface="Times New Roman" panose="02020603050405020304" pitchFamily="18" charset="0"/>
                <a:cs typeface="Times New Roman" panose="02020603050405020304" pitchFamily="18" charset="0"/>
              </a:rPr>
              <a:t>   </a:t>
            </a:r>
            <a:endParaRPr lang="en-IN" sz="2800" b="1" dirty="0">
              <a:solidFill>
                <a:srgbClr val="FFC000"/>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xmlns="" id="{A0A369F7-BC42-41E0-8E21-F84059AC6464}"/>
              </a:ext>
            </a:extLst>
          </p:cNvPr>
          <p:cNvSpPr>
            <a:spLocks noGrp="1"/>
          </p:cNvSpPr>
          <p:nvPr>
            <p:ph idx="1"/>
          </p:nvPr>
        </p:nvSpPr>
        <p:spPr>
          <a:xfrm>
            <a:off x="142239" y="944880"/>
            <a:ext cx="8328661" cy="5867735"/>
          </a:xfrm>
        </p:spPr>
        <p:txBody>
          <a:bodyPr>
            <a:normAutofit fontScale="92500"/>
          </a:bodyPr>
          <a:lstStyle/>
          <a:p>
            <a:pPr algn="just">
              <a:lnSpc>
                <a:spcPct val="150000"/>
              </a:lnSpc>
            </a:pPr>
            <a:r>
              <a:rPr lang="en-US" sz="2400" b="1" dirty="0">
                <a:latin typeface="Times New Roman" panose="02020603050405020304" pitchFamily="18" charset="0"/>
                <a:cs typeface="Times New Roman" panose="02020603050405020304" pitchFamily="18" charset="0"/>
              </a:rPr>
              <a:t>Combination of outdoor and indoor opportunities.</a:t>
            </a:r>
          </a:p>
          <a:p>
            <a:pPr algn="just">
              <a:lnSpc>
                <a:spcPct val="150000"/>
              </a:lnSpc>
            </a:pPr>
            <a:r>
              <a:rPr lang="en-US" sz="2400" b="1" dirty="0">
                <a:latin typeface="Times New Roman" panose="02020603050405020304" pitchFamily="18" charset="0"/>
                <a:cs typeface="Times New Roman" panose="02020603050405020304" pitchFamily="18" charset="0"/>
              </a:rPr>
              <a:t>Multi-purpose indoor sports complex for table-tennis, basketball, volleyball, badminton, gymnastics, yoga, squash, tennis, and skating &amp; has housed many state and National level tournaments. </a:t>
            </a:r>
          </a:p>
          <a:p>
            <a:pPr algn="just">
              <a:lnSpc>
                <a:spcPct val="150000"/>
              </a:lnSpc>
            </a:pPr>
            <a:r>
              <a:rPr lang="en-US" sz="2400" b="1" dirty="0">
                <a:latin typeface="Times New Roman" panose="02020603050405020304" pitchFamily="18" charset="0"/>
                <a:cs typeface="Times New Roman" panose="02020603050405020304" pitchFamily="18" charset="0"/>
              </a:rPr>
              <a:t>State-of- the-art gymnasium having sophisticated equipment.</a:t>
            </a:r>
          </a:p>
          <a:p>
            <a:pPr algn="just">
              <a:lnSpc>
                <a:spcPct val="150000"/>
              </a:lnSpc>
            </a:pPr>
            <a:r>
              <a:rPr lang="en-US" sz="2400" b="1" dirty="0">
                <a:latin typeface="Times New Roman" panose="02020603050405020304" pitchFamily="18" charset="0"/>
                <a:cs typeface="Times New Roman" panose="02020603050405020304" pitchFamily="18" charset="0"/>
              </a:rPr>
              <a:t>Cricket stadium and pavilion par excellence. Twenty turf wickets of the University comply with the international standards and have hosted prestigious tournaments like RANJI TROPHY and COOCH BEHAR TOURNAMENT. </a:t>
            </a:r>
          </a:p>
          <a:p>
            <a:pPr algn="just">
              <a:lnSpc>
                <a:spcPct val="150000"/>
              </a:lnSpc>
            </a:pPr>
            <a:endParaRPr lang="en-US" sz="2400" b="1" dirty="0"/>
          </a:p>
          <a:p>
            <a:pPr algn="just">
              <a:lnSpc>
                <a:spcPct val="150000"/>
              </a:lnSpc>
            </a:pPr>
            <a:endParaRPr lang="en-IN" sz="2400" dirty="0"/>
          </a:p>
        </p:txBody>
      </p:sp>
      <p:pic>
        <p:nvPicPr>
          <p:cNvPr id="4"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pic>
        <p:nvPicPr>
          <p:cNvPr id="5" name="Picture 4" descr="IMG_0944.JPG"/>
          <p:cNvPicPr>
            <a:picLocks noChangeAspect="1"/>
          </p:cNvPicPr>
          <p:nvPr/>
        </p:nvPicPr>
        <p:blipFill>
          <a:blip r:embed="rId3" cstate="print"/>
          <a:stretch>
            <a:fillRect/>
          </a:stretch>
        </p:blipFill>
        <p:spPr>
          <a:xfrm>
            <a:off x="8738600" y="1460500"/>
            <a:ext cx="32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IMG_8136.JPG"/>
          <p:cNvPicPr>
            <a:picLocks noChangeAspect="1"/>
          </p:cNvPicPr>
          <p:nvPr/>
        </p:nvPicPr>
        <p:blipFill>
          <a:blip r:embed="rId4" cstate="print"/>
          <a:stretch>
            <a:fillRect/>
          </a:stretch>
        </p:blipFill>
        <p:spPr>
          <a:xfrm>
            <a:off x="8750300" y="3962400"/>
            <a:ext cx="32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000736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250" y="1036320"/>
            <a:ext cx="11410950" cy="5679440"/>
          </a:xfrm>
        </p:spPr>
        <p:txBody>
          <a:bodyPr>
            <a:noAutofit/>
          </a:bodyPr>
          <a:lstStyle/>
          <a:p>
            <a:pPr algn="ctr">
              <a:buNone/>
            </a:pPr>
            <a:r>
              <a:rPr lang="en-US" sz="3000" b="1" dirty="0">
                <a:solidFill>
                  <a:srgbClr val="FFC000"/>
                </a:solidFill>
              </a:rPr>
              <a:t>-: Vision :-</a:t>
            </a:r>
            <a:endParaRPr lang="en-US" sz="3000" dirty="0">
              <a:solidFill>
                <a:srgbClr val="FFC000"/>
              </a:solidFill>
            </a:endParaRPr>
          </a:p>
          <a:p>
            <a:pPr algn="just"/>
            <a:r>
              <a:rPr lang="en-US" sz="2400" dirty="0"/>
              <a:t>To be recognized as a premier institution of excellence providing high quality education, research and consultancy services to the society.</a:t>
            </a:r>
          </a:p>
          <a:p>
            <a:pPr algn="ctr">
              <a:buNone/>
            </a:pPr>
            <a:r>
              <a:rPr lang="en-US" sz="3000" b="1" dirty="0">
                <a:solidFill>
                  <a:srgbClr val="FFC000"/>
                </a:solidFill>
              </a:rPr>
              <a:t>-: Mission :-</a:t>
            </a:r>
          </a:p>
          <a:p>
            <a:pPr algn="just"/>
            <a:r>
              <a:rPr lang="en-US" sz="2400" dirty="0"/>
              <a:t>Our endeavor is to impart knowledge and develop critical skills necessary to succeed both in professional and personal life by promoting learning supported by world-class faculty, infrastructure, technology, curricula and collaborative teaching and research with premier institutions in India and abroad.</a:t>
            </a:r>
          </a:p>
          <a:p>
            <a:pPr marL="0" indent="0">
              <a:buNone/>
            </a:pPr>
            <a:r>
              <a:rPr lang="en-US" sz="2400" b="1" dirty="0">
                <a:solidFill>
                  <a:schemeClr val="bg1"/>
                </a:solidFill>
              </a:rPr>
              <a:t>                                                     </a:t>
            </a:r>
            <a:r>
              <a:rPr lang="en-US" sz="3000" b="1" dirty="0" smtClean="0">
                <a:solidFill>
                  <a:srgbClr val="FFC000"/>
                </a:solidFill>
              </a:rPr>
              <a:t>-: </a:t>
            </a:r>
            <a:r>
              <a:rPr lang="en-US" sz="3000" b="1" dirty="0">
                <a:solidFill>
                  <a:srgbClr val="FFC000"/>
                </a:solidFill>
              </a:rPr>
              <a:t>Values :-</a:t>
            </a:r>
          </a:p>
          <a:p>
            <a:r>
              <a:rPr lang="en-US" sz="2400" dirty="0"/>
              <a:t>Adherence to Lord Mahavira’s Guiding </a:t>
            </a:r>
            <a:r>
              <a:rPr lang="en-US" sz="2400" dirty="0" smtClean="0"/>
              <a:t>Principles: Right </a:t>
            </a:r>
            <a:r>
              <a:rPr lang="en-US" sz="2400" dirty="0"/>
              <a:t>Knowledge, Right Philosophy, Right Conduct      </a:t>
            </a:r>
          </a:p>
        </p:txBody>
      </p:sp>
      <p:sp>
        <p:nvSpPr>
          <p:cNvPr id="4" name="Title 2"/>
          <p:cNvSpPr>
            <a:spLocks noGrp="1"/>
          </p:cNvSpPr>
          <p:nvPr>
            <p:ph type="title"/>
          </p:nvPr>
        </p:nvSpPr>
        <p:spPr>
          <a:xfrm>
            <a:off x="443231" y="249518"/>
            <a:ext cx="9574584" cy="583602"/>
          </a:xfrm>
        </p:spPr>
        <p:txBody>
          <a:bodyPr/>
          <a:lstStyle/>
          <a:p>
            <a:r>
              <a:rPr lang="en-US" sz="3600" b="1" dirty="0">
                <a:solidFill>
                  <a:srgbClr val="FFC000"/>
                </a:solidFill>
              </a:rPr>
              <a:t>                    b.    </a:t>
            </a:r>
            <a:r>
              <a:rPr lang="en-US" sz="2800" b="1" dirty="0">
                <a:solidFill>
                  <a:srgbClr val="FFC000"/>
                </a:solidFill>
              </a:rPr>
              <a:t>Vision , Mission &amp; Values</a:t>
            </a:r>
          </a:p>
        </p:txBody>
      </p:sp>
      <p:pic>
        <p:nvPicPr>
          <p:cNvPr id="6" name="Picture 2" descr="C:\Users\Anoop Daniel\Desktop\TMU.png"/>
          <p:cNvPicPr>
            <a:picLocks noChangeAspect="1" noChangeArrowheads="1"/>
          </p:cNvPicPr>
          <p:nvPr/>
        </p:nvPicPr>
        <p:blipFill>
          <a:blip r:embed="rId2" cstate="print"/>
          <a:srcRect/>
          <a:stretch>
            <a:fillRect/>
          </a:stretch>
        </p:blipFill>
        <p:spPr bwMode="auto">
          <a:xfrm>
            <a:off x="11292184" y="116834"/>
            <a:ext cx="763436" cy="635005"/>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5D7725D-2188-41A1-88E2-7D48A70D6C98}"/>
              </a:ext>
            </a:extLst>
          </p:cNvPr>
          <p:cNvSpPr txBox="1"/>
          <p:nvPr/>
        </p:nvSpPr>
        <p:spPr>
          <a:xfrm>
            <a:off x="114300" y="261319"/>
            <a:ext cx="12192000" cy="6986528"/>
          </a:xfrm>
          <a:prstGeom prst="rect">
            <a:avLst/>
          </a:prstGeom>
          <a:noFill/>
        </p:spPr>
        <p:txBody>
          <a:bodyPr wrap="square">
            <a:spAutoFit/>
          </a:bodyPr>
          <a:lstStyle/>
          <a:p>
            <a:r>
              <a:rPr lang="en-US" sz="2800" b="1" dirty="0"/>
              <a:t>Biggest Indoor Stadium of Uttar Pradesh. The prominent tournaments and Championships organized:</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13th Youth National Volleyball Championship in 2011</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62nd Senior National Volleyball Championship in 2013</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11th Inter Zonal National Carom Championship in 2014</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42nd Junior National and Inter State Carom Championship in 2014</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44th Senior National and Inter State Carom Championship in 2014</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U.P. </a:t>
            </a:r>
            <a:r>
              <a:rPr lang="en-US" sz="2800" dirty="0" err="1">
                <a:latin typeface="Times New Roman" panose="02020603050405020304" pitchFamily="18" charset="0"/>
                <a:cs typeface="Times New Roman" panose="02020603050405020304" pitchFamily="18" charset="0"/>
              </a:rPr>
              <a:t>Gramin</a:t>
            </a:r>
            <a:r>
              <a:rPr lang="en-US" sz="2800" dirty="0">
                <a:latin typeface="Times New Roman" panose="02020603050405020304" pitchFamily="18" charset="0"/>
                <a:cs typeface="Times New Roman" panose="02020603050405020304" pitchFamily="18" charset="0"/>
              </a:rPr>
              <a:t> Volleyball League in 2016</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TMU Open Basketball Championship in 2016</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East Zone Inter State Senior and Junior Under 19 Selection </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Badminton Tournament in 2017</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U.P. Senior State Basketball Championship (Men and Women) in 2019</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Inter Region Football Championship leading to selections in the prestigious Santosh Trophy.</a:t>
            </a:r>
          </a:p>
          <a:p>
            <a:pPr marL="342900" indent="-342900">
              <a:buFont typeface="Wingdings" panose="05000000000000000000" pitchFamily="2" charset="2"/>
              <a:buChar char="v"/>
            </a:pP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IN" sz="2800" dirty="0"/>
          </a:p>
        </p:txBody>
      </p:sp>
    </p:spTree>
    <p:extLst>
      <p:ext uri="{BB962C8B-B14F-4D97-AF65-F5344CB8AC3E}">
        <p14:creationId xmlns:p14="http://schemas.microsoft.com/office/powerpoint/2010/main" xmlns="" val="2322145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F5643E3-75D4-4019-931D-7C9B8750887A}"/>
              </a:ext>
            </a:extLst>
          </p:cNvPr>
          <p:cNvSpPr txBox="1"/>
          <p:nvPr/>
        </p:nvSpPr>
        <p:spPr>
          <a:xfrm>
            <a:off x="-76200" y="73789"/>
            <a:ext cx="12192000" cy="6494085"/>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An international standard cricket stadium with a dedicated clock tower pavilion. Major tournaments hosted by the University’s cricket stadium are as follows:</a:t>
            </a:r>
          </a:p>
          <a:p>
            <a:endParaRPr lang="en-US"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Cooch Behar Cricket Trophy in 2013</a:t>
            </a:r>
          </a:p>
          <a:p>
            <a:endParaRPr lang="en-US"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Col. C.K. </a:t>
            </a:r>
            <a:r>
              <a:rPr lang="en-US" sz="3200" dirty="0" err="1">
                <a:latin typeface="Times New Roman" panose="02020603050405020304" pitchFamily="18" charset="0"/>
                <a:cs typeface="Times New Roman" panose="02020603050405020304" pitchFamily="18" charset="0"/>
              </a:rPr>
              <a:t>Nayudu</a:t>
            </a:r>
            <a:r>
              <a:rPr lang="en-US" sz="3200" dirty="0">
                <a:latin typeface="Times New Roman" panose="02020603050405020304" pitchFamily="18" charset="0"/>
                <a:cs typeface="Times New Roman" panose="02020603050405020304" pitchFamily="18" charset="0"/>
              </a:rPr>
              <a:t> Trophy in 2013 and 2014</a:t>
            </a:r>
          </a:p>
          <a:p>
            <a:endParaRPr lang="en-US"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Ranji</a:t>
            </a:r>
            <a:r>
              <a:rPr lang="en-US" sz="3200" dirty="0">
                <a:latin typeface="Times New Roman" panose="02020603050405020304" pitchFamily="18" charset="0"/>
                <a:cs typeface="Times New Roman" panose="02020603050405020304" pitchFamily="18" charset="0"/>
              </a:rPr>
              <a:t> Trophy in 2014</a:t>
            </a:r>
          </a:p>
          <a:p>
            <a:endParaRPr lang="en-US"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1</a:t>
            </a:r>
            <a:r>
              <a:rPr lang="en-US" sz="3200" baseline="30000" dirty="0" smtClean="0">
                <a:latin typeface="Times New Roman" panose="02020603050405020304" pitchFamily="18" charset="0"/>
                <a:cs typeface="Times New Roman" panose="02020603050405020304" pitchFamily="18" charset="0"/>
              </a:rPr>
              <a:t>st</a:t>
            </a:r>
            <a:r>
              <a:rPr lang="en-US" sz="3200" dirty="0" smtClean="0">
                <a:latin typeface="Times New Roman" panose="02020603050405020304" pitchFamily="18" charset="0"/>
                <a:cs typeface="Times New Roman" panose="02020603050405020304" pitchFamily="18" charset="0"/>
              </a:rPr>
              <a:t> UP </a:t>
            </a:r>
            <a:r>
              <a:rPr lang="en-US" sz="3200" dirty="0">
                <a:latin typeface="Times New Roman" panose="02020603050405020304" pitchFamily="18" charset="0"/>
                <a:cs typeface="Times New Roman" panose="02020603050405020304" pitchFamily="18" charset="0"/>
              </a:rPr>
              <a:t>Junior Tennis Cricket Championship in 2016</a:t>
            </a:r>
          </a:p>
          <a:p>
            <a:endParaRPr lang="en-US"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2</a:t>
            </a:r>
            <a:r>
              <a:rPr lang="en-US" sz="3200" baseline="30000" dirty="0" smtClean="0">
                <a:latin typeface="Times New Roman" panose="02020603050405020304" pitchFamily="18" charset="0"/>
                <a:cs typeface="Times New Roman" panose="02020603050405020304" pitchFamily="18" charset="0"/>
              </a:rPr>
              <a:t>nd</a:t>
            </a:r>
            <a:r>
              <a:rPr lang="en-US" sz="3200" dirty="0" smtClean="0">
                <a:latin typeface="Times New Roman" panose="02020603050405020304" pitchFamily="18" charset="0"/>
                <a:cs typeface="Times New Roman" panose="02020603050405020304" pitchFamily="18" charset="0"/>
              </a:rPr>
              <a:t> Tennis </a:t>
            </a:r>
            <a:r>
              <a:rPr lang="en-US" sz="3200" dirty="0">
                <a:latin typeface="Times New Roman" panose="02020603050405020304" pitchFamily="18" charset="0"/>
                <a:cs typeface="Times New Roman" panose="02020603050405020304" pitchFamily="18" charset="0"/>
              </a:rPr>
              <a:t>Cricket Federation Cup in 2018</a:t>
            </a:r>
          </a:p>
        </p:txBody>
      </p:sp>
    </p:spTree>
    <p:extLst>
      <p:ext uri="{BB962C8B-B14F-4D97-AF65-F5344CB8AC3E}">
        <p14:creationId xmlns:p14="http://schemas.microsoft.com/office/powerpoint/2010/main" xmlns="" val="3441731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C8AC409-EC00-4823-82DB-FDE04A902154}"/>
              </a:ext>
            </a:extLst>
          </p:cNvPr>
          <p:cNvSpPr txBox="1"/>
          <p:nvPr/>
        </p:nvSpPr>
        <p:spPr>
          <a:xfrm>
            <a:off x="0" y="0"/>
            <a:ext cx="12192000" cy="2369880"/>
          </a:xfrm>
          <a:prstGeom prst="rect">
            <a:avLst/>
          </a:prstGeom>
          <a:noFill/>
        </p:spPr>
        <p:txBody>
          <a:bodyPr wrap="square">
            <a:spAutoFit/>
          </a:bodyPr>
          <a:lstStyle/>
          <a:p>
            <a:pPr algn="just"/>
            <a:r>
              <a:rPr lang="en-US" sz="2800" b="0" i="0" dirty="0">
                <a:solidFill>
                  <a:srgbClr val="050505"/>
                </a:solidFill>
                <a:effectLst/>
                <a:latin typeface="Times New Roman" panose="02020603050405020304" pitchFamily="18" charset="0"/>
                <a:cs typeface="Times New Roman" panose="02020603050405020304" pitchFamily="18" charset="0"/>
              </a:rPr>
              <a:t> </a:t>
            </a:r>
          </a:p>
          <a:p>
            <a:pPr algn="ctr"/>
            <a:r>
              <a:rPr lang="en-US" sz="3600" b="1" dirty="0">
                <a:solidFill>
                  <a:srgbClr val="050505"/>
                </a:solidFill>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5</a:t>
            </a:r>
            <a:r>
              <a:rPr lang="en-US" sz="3600" b="1" baseline="30000" dirty="0" smtClean="0">
                <a:latin typeface="Times New Roman" panose="02020603050405020304" pitchFamily="18" charset="0"/>
                <a:cs typeface="Times New Roman" panose="02020603050405020304" pitchFamily="18" charset="0"/>
              </a:rPr>
              <a:t>th</a:t>
            </a:r>
            <a:r>
              <a:rPr lang="en-US" sz="3600" b="1" dirty="0" smtClean="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CONVOCATION 2021    (31.07.2021)</a:t>
            </a:r>
          </a:p>
          <a:p>
            <a:pPr algn="just"/>
            <a:r>
              <a:rPr lang="en-US" sz="2800" b="0" i="0" dirty="0">
                <a:solidFill>
                  <a:srgbClr val="050505"/>
                </a:solidFill>
                <a:effectLst/>
                <a:latin typeface="Times New Roman" panose="02020603050405020304" pitchFamily="18" charset="0"/>
                <a:cs typeface="Times New Roman" panose="02020603050405020304" pitchFamily="18" charset="0"/>
              </a:rPr>
              <a:t>Graced by Chief Guest </a:t>
            </a:r>
            <a:r>
              <a:rPr lang="en-US" sz="2800" b="0" i="0" dirty="0">
                <a:effectLst/>
                <a:latin typeface="Times New Roman" panose="02020603050405020304" pitchFamily="18" charset="0"/>
                <a:cs typeface="Times New Roman" panose="02020603050405020304" pitchFamily="18" charset="0"/>
              </a:rPr>
              <a:t>Hon'ble Deputy Chief Minister of Uttar Pradesh Dr. Dinesh Sharma and Guest of Honour Hon'ble Cabinet Minister Panchayati Raj ( U.P) Shri Bhupendra Singh Chaudhary </a:t>
            </a:r>
          </a:p>
        </p:txBody>
      </p:sp>
      <p:pic>
        <p:nvPicPr>
          <p:cNvPr id="4" name="Picture 3">
            <a:extLst>
              <a:ext uri="{FF2B5EF4-FFF2-40B4-BE49-F238E27FC236}">
                <a16:creationId xmlns:a16="http://schemas.microsoft.com/office/drawing/2014/main" xmlns="" id="{DBE8666A-625C-4C9F-A83D-CF163C00CF0F}"/>
              </a:ext>
            </a:extLst>
          </p:cNvPr>
          <p:cNvPicPr>
            <a:picLocks noChangeAspect="1"/>
          </p:cNvPicPr>
          <p:nvPr/>
        </p:nvPicPr>
        <p:blipFill>
          <a:blip r:embed="rId2" cstate="print"/>
          <a:stretch>
            <a:fillRect/>
          </a:stretch>
        </p:blipFill>
        <p:spPr>
          <a:xfrm>
            <a:off x="171450" y="2505075"/>
            <a:ext cx="2714625" cy="2128837"/>
          </a:xfrm>
          <a:prstGeom prst="rect">
            <a:avLst/>
          </a:prstGeom>
        </p:spPr>
      </p:pic>
      <p:pic>
        <p:nvPicPr>
          <p:cNvPr id="5" name="Picture 4">
            <a:extLst>
              <a:ext uri="{FF2B5EF4-FFF2-40B4-BE49-F238E27FC236}">
                <a16:creationId xmlns:a16="http://schemas.microsoft.com/office/drawing/2014/main" xmlns="" id="{44046EC8-5F40-44F2-A027-AFC49431D939}"/>
              </a:ext>
            </a:extLst>
          </p:cNvPr>
          <p:cNvPicPr>
            <a:picLocks noChangeAspect="1"/>
          </p:cNvPicPr>
          <p:nvPr/>
        </p:nvPicPr>
        <p:blipFill>
          <a:blip r:embed="rId3" cstate="print"/>
          <a:stretch>
            <a:fillRect/>
          </a:stretch>
        </p:blipFill>
        <p:spPr>
          <a:xfrm>
            <a:off x="2779077" y="4249480"/>
            <a:ext cx="3809999" cy="3228975"/>
          </a:xfrm>
          <a:prstGeom prst="rect">
            <a:avLst/>
          </a:prstGeom>
        </p:spPr>
      </p:pic>
      <p:pic>
        <p:nvPicPr>
          <p:cNvPr id="6" name="Picture 5">
            <a:extLst>
              <a:ext uri="{FF2B5EF4-FFF2-40B4-BE49-F238E27FC236}">
                <a16:creationId xmlns:a16="http://schemas.microsoft.com/office/drawing/2014/main" xmlns="" id="{97C55EF8-306E-4A0E-9DCA-B5D254FAE215}"/>
              </a:ext>
            </a:extLst>
          </p:cNvPr>
          <p:cNvPicPr>
            <a:picLocks noChangeAspect="1"/>
          </p:cNvPicPr>
          <p:nvPr/>
        </p:nvPicPr>
        <p:blipFill>
          <a:blip r:embed="rId4" cstate="print"/>
          <a:stretch>
            <a:fillRect/>
          </a:stretch>
        </p:blipFill>
        <p:spPr>
          <a:xfrm>
            <a:off x="2886075" y="2505075"/>
            <a:ext cx="3596005" cy="2200275"/>
          </a:xfrm>
          <a:prstGeom prst="rect">
            <a:avLst/>
          </a:prstGeom>
        </p:spPr>
      </p:pic>
      <p:pic>
        <p:nvPicPr>
          <p:cNvPr id="7" name="Picture 6">
            <a:extLst>
              <a:ext uri="{FF2B5EF4-FFF2-40B4-BE49-F238E27FC236}">
                <a16:creationId xmlns:a16="http://schemas.microsoft.com/office/drawing/2014/main" xmlns="" id="{C95A5A90-781E-41C2-AAD2-686A025C6551}"/>
              </a:ext>
            </a:extLst>
          </p:cNvPr>
          <p:cNvPicPr>
            <a:picLocks noChangeAspect="1"/>
          </p:cNvPicPr>
          <p:nvPr/>
        </p:nvPicPr>
        <p:blipFill>
          <a:blip r:embed="rId5" cstate="print"/>
          <a:stretch>
            <a:fillRect/>
          </a:stretch>
        </p:blipFill>
        <p:spPr>
          <a:xfrm>
            <a:off x="0" y="4633912"/>
            <a:ext cx="2886075" cy="2200275"/>
          </a:xfrm>
          <a:prstGeom prst="rect">
            <a:avLst/>
          </a:prstGeom>
        </p:spPr>
      </p:pic>
      <p:pic>
        <p:nvPicPr>
          <p:cNvPr id="2" name="Picture 1">
            <a:extLst>
              <a:ext uri="{FF2B5EF4-FFF2-40B4-BE49-F238E27FC236}">
                <a16:creationId xmlns:a16="http://schemas.microsoft.com/office/drawing/2014/main" xmlns="" id="{23B599A2-11BB-412F-B7DF-A6FA2C9195B6}"/>
              </a:ext>
            </a:extLst>
          </p:cNvPr>
          <p:cNvPicPr>
            <a:picLocks noChangeAspect="1"/>
          </p:cNvPicPr>
          <p:nvPr/>
        </p:nvPicPr>
        <p:blipFill>
          <a:blip r:embed="rId6"/>
          <a:stretch>
            <a:fillRect/>
          </a:stretch>
        </p:blipFill>
        <p:spPr>
          <a:xfrm>
            <a:off x="6589076" y="1940559"/>
            <a:ext cx="5602924" cy="4893627"/>
          </a:xfrm>
          <a:prstGeom prst="rect">
            <a:avLst/>
          </a:prstGeom>
        </p:spPr>
      </p:pic>
    </p:spTree>
    <p:extLst>
      <p:ext uri="{BB962C8B-B14F-4D97-AF65-F5344CB8AC3E}">
        <p14:creationId xmlns:p14="http://schemas.microsoft.com/office/powerpoint/2010/main" xmlns="" val="882131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B4671D-D488-48DB-9A53-9AE9980B6A5E}"/>
              </a:ext>
            </a:extLst>
          </p:cNvPr>
          <p:cNvSpPr>
            <a:spLocks noGrp="1"/>
          </p:cNvSpPr>
          <p:nvPr>
            <p:ph type="title"/>
          </p:nvPr>
        </p:nvSpPr>
        <p:spPr>
          <a:xfrm>
            <a:off x="1" y="0"/>
            <a:ext cx="12191999" cy="711200"/>
          </a:xfrm>
        </p:spPr>
        <p:txBody>
          <a:bodyPr/>
          <a:lstStyle/>
          <a:p>
            <a:r>
              <a:rPr lang="en-US" sz="32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INFRASTRUCTURAL  AND OTHER FACILITIES</a:t>
            </a:r>
            <a:endParaRPr lang="en-IN" sz="3200" dirty="0">
              <a:solidFill>
                <a:srgbClr val="FFC000"/>
              </a:solidFill>
            </a:endParaRPr>
          </a:p>
        </p:txBody>
      </p:sp>
      <p:sp>
        <p:nvSpPr>
          <p:cNvPr id="3" name="Content Placeholder 2">
            <a:extLst>
              <a:ext uri="{FF2B5EF4-FFF2-40B4-BE49-F238E27FC236}">
                <a16:creationId xmlns:a16="http://schemas.microsoft.com/office/drawing/2014/main" xmlns="" id="{874017B5-DE80-405E-A703-FD92D2502156}"/>
              </a:ext>
            </a:extLst>
          </p:cNvPr>
          <p:cNvSpPr>
            <a:spLocks noGrp="1"/>
          </p:cNvSpPr>
          <p:nvPr>
            <p:ph idx="1"/>
          </p:nvPr>
        </p:nvSpPr>
        <p:spPr>
          <a:xfrm>
            <a:off x="0" y="904875"/>
            <a:ext cx="12192000" cy="5729605"/>
          </a:xfrm>
        </p:spPr>
        <p:txBody>
          <a:bodyPr>
            <a:normAutofit fontScale="55000" lnSpcReduction="20000"/>
          </a:bodyPr>
          <a:lstStyle/>
          <a:p>
            <a:pPr marL="457200" indent="-457200">
              <a:buFont typeface="+mj-lt"/>
              <a:buAutoNum type="arabicParenR"/>
            </a:pPr>
            <a:r>
              <a:rPr lang="en-US" sz="2600" b="1" dirty="0">
                <a:latin typeface="Times New Roman" panose="02020603050405020304" pitchFamily="18" charset="0"/>
                <a:cs typeface="Times New Roman" panose="02020603050405020304" pitchFamily="18" charset="0"/>
              </a:rPr>
              <a:t>Administrative Block</a:t>
            </a:r>
          </a:p>
          <a:p>
            <a:pPr marL="457200" indent="-457200">
              <a:buFont typeface="+mj-lt"/>
              <a:buAutoNum type="arabicParenR"/>
            </a:pPr>
            <a:r>
              <a:rPr lang="en-US" sz="2600" b="1" dirty="0">
                <a:latin typeface="Times New Roman" panose="02020603050405020304" pitchFamily="18" charset="0"/>
                <a:cs typeface="Times New Roman" panose="02020603050405020304" pitchFamily="18" charset="0"/>
              </a:rPr>
              <a:t>Academic Blocks</a:t>
            </a:r>
          </a:p>
          <a:p>
            <a:pPr marL="457200" indent="-457200">
              <a:buFont typeface="+mj-lt"/>
              <a:buAutoNum type="arabicParenR"/>
            </a:pPr>
            <a:r>
              <a:rPr lang="en-US" sz="2600" b="1" dirty="0">
                <a:latin typeface="Times New Roman" panose="02020603050405020304" pitchFamily="18" charset="0"/>
                <a:cs typeface="Times New Roman" panose="02020603050405020304" pitchFamily="18" charset="0"/>
              </a:rPr>
              <a:t>Central Library</a:t>
            </a:r>
          </a:p>
          <a:p>
            <a:pPr marL="457200" indent="-457200">
              <a:buFont typeface="+mj-lt"/>
              <a:buAutoNum type="arabicParenR"/>
            </a:pPr>
            <a:r>
              <a:rPr lang="en-US" sz="2600" b="1" dirty="0">
                <a:latin typeface="Times New Roman" panose="02020603050405020304" pitchFamily="18" charset="0"/>
                <a:cs typeface="Times New Roman" panose="02020603050405020304" pitchFamily="18" charset="0"/>
              </a:rPr>
              <a:t>Sports &amp; Recreational Facilities</a:t>
            </a:r>
          </a:p>
          <a:p>
            <a:pPr marL="457200" indent="-457200">
              <a:buFont typeface="+mj-lt"/>
              <a:buAutoNum type="arabicParenR"/>
            </a:pPr>
            <a:r>
              <a:rPr lang="en-IN" sz="2600" b="1" dirty="0">
                <a:latin typeface="Times New Roman" panose="02020603050405020304" pitchFamily="18" charset="0"/>
                <a:cs typeface="Times New Roman" panose="02020603050405020304" pitchFamily="18" charset="0"/>
              </a:rPr>
              <a:t>Medical Facilities</a:t>
            </a:r>
          </a:p>
          <a:p>
            <a:pPr marL="457200" indent="-457200">
              <a:buFont typeface="+mj-lt"/>
              <a:buAutoNum type="arabicParenR"/>
            </a:pPr>
            <a:r>
              <a:rPr lang="en-IN" sz="2600" b="1" dirty="0">
                <a:latin typeface="Times New Roman" panose="02020603050405020304" pitchFamily="18" charset="0"/>
                <a:cs typeface="Times New Roman" panose="02020603050405020304" pitchFamily="18" charset="0"/>
              </a:rPr>
              <a:t>Others:</a:t>
            </a:r>
          </a:p>
          <a:p>
            <a:pPr marL="457200" indent="-457200">
              <a:buNone/>
            </a:pPr>
            <a:r>
              <a:rPr lang="en-IN" sz="2600" b="1" dirty="0">
                <a:latin typeface="Times New Roman" panose="02020603050405020304" pitchFamily="18" charset="0"/>
                <a:cs typeface="Times New Roman" panose="02020603050405020304" pitchFamily="18" charset="0"/>
              </a:rPr>
              <a:t>		a) Auditorium </a:t>
            </a:r>
          </a:p>
          <a:p>
            <a:pPr marL="457200" indent="-457200">
              <a:buNone/>
            </a:pPr>
            <a:r>
              <a:rPr lang="en-IN" sz="2600" b="1" dirty="0">
                <a:latin typeface="Times New Roman" panose="02020603050405020304" pitchFamily="18" charset="0"/>
                <a:cs typeface="Times New Roman" panose="02020603050405020304" pitchFamily="18" charset="0"/>
              </a:rPr>
              <a:t>		b) Amphitheatre</a:t>
            </a:r>
          </a:p>
          <a:p>
            <a:pPr marL="457200" indent="-457200">
              <a:buNone/>
            </a:pPr>
            <a:r>
              <a:rPr lang="en-IN" sz="2600" b="1" dirty="0">
                <a:latin typeface="Times New Roman" panose="02020603050405020304" pitchFamily="18" charset="0"/>
                <a:cs typeface="Times New Roman" panose="02020603050405020304" pitchFamily="18" charset="0"/>
              </a:rPr>
              <a:t>		c) Shopping Complex</a:t>
            </a:r>
          </a:p>
          <a:p>
            <a:pPr marL="457200" indent="-457200">
              <a:buNone/>
            </a:pPr>
            <a:r>
              <a:rPr lang="en-IN" sz="2600" b="1" dirty="0">
                <a:latin typeface="Times New Roman" panose="02020603050405020304" pitchFamily="18" charset="0"/>
                <a:cs typeface="Times New Roman" panose="02020603050405020304" pitchFamily="18" charset="0"/>
              </a:rPr>
              <a:t>		d) Bank &amp; ATM</a:t>
            </a:r>
          </a:p>
          <a:p>
            <a:pPr marL="457200" indent="-457200">
              <a:buNone/>
            </a:pPr>
            <a:r>
              <a:rPr lang="en-IN" sz="2600" b="1" dirty="0">
                <a:latin typeface="Times New Roman" panose="02020603050405020304" pitchFamily="18" charset="0"/>
                <a:cs typeface="Times New Roman" panose="02020603050405020304" pitchFamily="18" charset="0"/>
              </a:rPr>
              <a:t>		e) Guest House</a:t>
            </a:r>
          </a:p>
          <a:p>
            <a:pPr marL="457200" indent="-457200">
              <a:buNone/>
            </a:pPr>
            <a:r>
              <a:rPr lang="en-IN" sz="2600" b="1" dirty="0">
                <a:latin typeface="Times New Roman" panose="02020603050405020304" pitchFamily="18" charset="0"/>
                <a:cs typeface="Times New Roman" panose="02020603050405020304" pitchFamily="18" charset="0"/>
              </a:rPr>
              <a:t>		f) Hostel Facility  </a:t>
            </a:r>
          </a:p>
          <a:p>
            <a:pPr marL="457200" indent="-457200">
              <a:buNone/>
            </a:pPr>
            <a:r>
              <a:rPr lang="en-IN" sz="2600" b="1" dirty="0">
                <a:latin typeface="Times New Roman" panose="02020603050405020304" pitchFamily="18" charset="0"/>
                <a:cs typeface="Times New Roman" panose="02020603050405020304" pitchFamily="18" charset="0"/>
              </a:rPr>
              <a:t>		g) Residential Facilities for Faculty &amp; Staff</a:t>
            </a:r>
          </a:p>
          <a:p>
            <a:pPr marL="457200" indent="-457200">
              <a:buNone/>
            </a:pPr>
            <a:r>
              <a:rPr lang="en-IN" sz="2600" b="1" dirty="0">
                <a:latin typeface="Times New Roman" panose="02020603050405020304" pitchFamily="18" charset="0"/>
                <a:cs typeface="Times New Roman" panose="02020603050405020304" pitchFamily="18" charset="0"/>
              </a:rPr>
              <a:t>		h) </a:t>
            </a:r>
            <a:r>
              <a:rPr lang="en-IN" sz="2600" b="1" dirty="0" err="1">
                <a:latin typeface="Times New Roman" panose="02020603050405020304" pitchFamily="18" charset="0"/>
                <a:cs typeface="Times New Roman" panose="02020603050405020304" pitchFamily="18" charset="0"/>
              </a:rPr>
              <a:t>Riddhi</a:t>
            </a:r>
            <a:r>
              <a:rPr lang="en-IN" sz="2600" b="1" dirty="0">
                <a:latin typeface="Times New Roman" panose="02020603050405020304" pitchFamily="18" charset="0"/>
                <a:cs typeface="Times New Roman" panose="02020603050405020304" pitchFamily="18" charset="0"/>
              </a:rPr>
              <a:t> </a:t>
            </a:r>
            <a:r>
              <a:rPr lang="en-IN" sz="2600" b="1" dirty="0" err="1">
                <a:latin typeface="Times New Roman" panose="02020603050405020304" pitchFamily="18" charset="0"/>
                <a:cs typeface="Times New Roman" panose="02020603050405020304" pitchFamily="18" charset="0"/>
              </a:rPr>
              <a:t>Siddhi</a:t>
            </a:r>
            <a:r>
              <a:rPr lang="en-IN" sz="2600" b="1" dirty="0">
                <a:latin typeface="Times New Roman" panose="02020603050405020304" pitchFamily="18" charset="0"/>
                <a:cs typeface="Times New Roman" panose="02020603050405020304" pitchFamily="18" charset="0"/>
              </a:rPr>
              <a:t> </a:t>
            </a:r>
            <a:r>
              <a:rPr lang="en-IN" sz="2600" b="1" dirty="0" err="1">
                <a:latin typeface="Times New Roman" panose="02020603050405020304" pitchFamily="18" charset="0"/>
                <a:cs typeface="Times New Roman" panose="02020603050405020304" pitchFamily="18" charset="0"/>
              </a:rPr>
              <a:t>Bhawan</a:t>
            </a:r>
            <a:r>
              <a:rPr lang="en-IN" sz="2600" b="1" dirty="0">
                <a:latin typeface="Times New Roman" panose="02020603050405020304" pitchFamily="18" charset="0"/>
                <a:cs typeface="Times New Roman" panose="02020603050405020304" pitchFamily="18" charset="0"/>
              </a:rPr>
              <a:t> for Religious Activities</a:t>
            </a:r>
            <a:endParaRPr lang="en-US" sz="2600" b="1" dirty="0">
              <a:latin typeface="Times New Roman" panose="02020603050405020304" pitchFamily="18" charset="0"/>
              <a:cs typeface="Times New Roman" panose="02020603050405020304" pitchFamily="18" charset="0"/>
            </a:endParaRPr>
          </a:p>
          <a:p>
            <a:pPr marL="457200" indent="-457200">
              <a:buNone/>
            </a:pPr>
            <a:r>
              <a:rPr lang="en-IN" sz="2600" b="1" dirty="0">
                <a:latin typeface="Times New Roman" panose="02020603050405020304" pitchFamily="18" charset="0"/>
                <a:cs typeface="Times New Roman" panose="02020603050405020304" pitchFamily="18" charset="0"/>
              </a:rPr>
              <a:t>		</a:t>
            </a:r>
            <a:r>
              <a:rPr lang="en-IN" sz="2600" b="1" dirty="0" err="1">
                <a:latin typeface="Times New Roman" panose="02020603050405020304" pitchFamily="18" charset="0"/>
                <a:cs typeface="Times New Roman" panose="02020603050405020304" pitchFamily="18" charset="0"/>
              </a:rPr>
              <a:t>i</a:t>
            </a:r>
            <a:r>
              <a:rPr lang="en-IN"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Jinalaya</a:t>
            </a:r>
            <a:endParaRPr lang="en-US" sz="2600" b="1" dirty="0">
              <a:latin typeface="Times New Roman" panose="02020603050405020304" pitchFamily="18" charset="0"/>
              <a:cs typeface="Times New Roman" panose="02020603050405020304" pitchFamily="18" charset="0"/>
            </a:endParaRPr>
          </a:p>
          <a:p>
            <a:pPr marL="457200" indent="-457200">
              <a:buNone/>
            </a:pPr>
            <a:r>
              <a:rPr lang="en-IN" sz="2600" b="1" dirty="0">
                <a:latin typeface="Times New Roman" panose="02020603050405020304" pitchFamily="18" charset="0"/>
                <a:cs typeface="Times New Roman" panose="02020603050405020304" pitchFamily="18" charset="0"/>
              </a:rPr>
              <a:t>		j) Sewage Treatment Plant</a:t>
            </a:r>
          </a:p>
          <a:p>
            <a:pPr marL="457200" indent="-457200">
              <a:buNone/>
            </a:pPr>
            <a:r>
              <a:rPr lang="en-IN" sz="2600" b="1" dirty="0">
                <a:latin typeface="Times New Roman" panose="02020603050405020304" pitchFamily="18" charset="0"/>
                <a:cs typeface="Times New Roman" panose="02020603050405020304" pitchFamily="18" charset="0"/>
              </a:rPr>
              <a:t>		k) Mortuary</a:t>
            </a:r>
          </a:p>
          <a:p>
            <a:pPr marL="457200" indent="-457200">
              <a:buNone/>
            </a:pPr>
            <a:r>
              <a:rPr lang="en-IN" sz="2600" b="1" dirty="0">
                <a:latin typeface="Times New Roman" panose="02020603050405020304" pitchFamily="18" charset="0"/>
                <a:cs typeface="Times New Roman" panose="02020603050405020304" pitchFamily="18" charset="0"/>
              </a:rPr>
              <a:t>		l) Transportation Facility</a:t>
            </a:r>
          </a:p>
          <a:p>
            <a:pPr marL="457200" indent="-457200">
              <a:buNone/>
            </a:pPr>
            <a:r>
              <a:rPr lang="en-IN" sz="2600" b="1" dirty="0">
                <a:latin typeface="Times New Roman" panose="02020603050405020304" pitchFamily="18" charset="0"/>
                <a:cs typeface="Times New Roman" panose="02020603050405020304" pitchFamily="18" charset="0"/>
              </a:rPr>
              <a:t> </a:t>
            </a:r>
            <a:endParaRPr lang="en-US" sz="2600" b="1" dirty="0"/>
          </a:p>
          <a:p>
            <a:pPr marL="457200" indent="-457200">
              <a:buAutoNum type="arabicPeriod"/>
            </a:pPr>
            <a:endParaRPr lang="en-US" b="1" dirty="0"/>
          </a:p>
          <a:p>
            <a:pPr marL="0" indent="0">
              <a:buNone/>
            </a:pPr>
            <a:endParaRPr lang="en-IN" dirty="0"/>
          </a:p>
        </p:txBody>
      </p:sp>
      <p:pic>
        <p:nvPicPr>
          <p:cNvPr id="4"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pic>
        <p:nvPicPr>
          <p:cNvPr id="7" name="Picture 6" descr="IMG_7354.JPG"/>
          <p:cNvPicPr>
            <a:picLocks noChangeAspect="1"/>
          </p:cNvPicPr>
          <p:nvPr/>
        </p:nvPicPr>
        <p:blipFill>
          <a:blip r:embed="rId3" cstate="print"/>
          <a:stretch>
            <a:fillRect/>
          </a:stretch>
        </p:blipFill>
        <p:spPr>
          <a:xfrm>
            <a:off x="8064500" y="3759200"/>
            <a:ext cx="32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DSC_4868.JPG"/>
          <p:cNvPicPr>
            <a:picLocks noChangeAspect="1"/>
          </p:cNvPicPr>
          <p:nvPr/>
        </p:nvPicPr>
        <p:blipFill>
          <a:blip r:embed="rId4" cstate="print"/>
          <a:stretch>
            <a:fillRect/>
          </a:stretch>
        </p:blipFill>
        <p:spPr>
          <a:xfrm>
            <a:off x="8067513" y="1257300"/>
            <a:ext cx="3246102"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115932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DBAB213-4F78-4AA3-8E38-F7A5DF6EB3EF}"/>
              </a:ext>
            </a:extLst>
          </p:cNvPr>
          <p:cNvSpPr txBox="1"/>
          <p:nvPr/>
        </p:nvSpPr>
        <p:spPr>
          <a:xfrm>
            <a:off x="1654505" y="0"/>
            <a:ext cx="10727436" cy="1200329"/>
          </a:xfrm>
          <a:prstGeom prst="rect">
            <a:avLst/>
          </a:prstGeom>
          <a:noFill/>
        </p:spPr>
        <p:txBody>
          <a:bodyPr wrap="square">
            <a:spAutoFit/>
          </a:bodyPr>
          <a:lstStyle/>
          <a:p>
            <a:r>
              <a:rPr lang="en-US" sz="3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a:t>
            </a:r>
            <a:r>
              <a:rPr lang="en-US" sz="3600" b="1" dirty="0">
                <a:solidFill>
                  <a:srgbClr val="FFC000"/>
                </a:solidFill>
              </a:rPr>
              <a:t>ADMINISTRATIVE </a:t>
            </a:r>
            <a:r>
              <a:rPr lang="en-US" sz="3600" b="1" dirty="0" smtClean="0">
                <a:solidFill>
                  <a:srgbClr val="FFC000"/>
                </a:solidFill>
              </a:rPr>
              <a:t>BLOCK </a:t>
            </a:r>
            <a:r>
              <a:rPr lang="en-US" sz="1200" b="1" dirty="0" smtClean="0">
                <a:solidFill>
                  <a:srgbClr val="FFC000"/>
                </a:solidFill>
              </a:rPr>
              <a:t>(</a:t>
            </a:r>
            <a:r>
              <a:rPr lang="en-US" sz="1200" b="1" dirty="0" err="1" smtClean="0">
                <a:solidFill>
                  <a:srgbClr val="FFC000"/>
                </a:solidFill>
              </a:rPr>
              <a:t>Pic</a:t>
            </a:r>
            <a:r>
              <a:rPr lang="en-US" sz="1200" b="1" dirty="0" smtClean="0">
                <a:solidFill>
                  <a:srgbClr val="FFC000"/>
                </a:solidFill>
              </a:rPr>
              <a:t> </a:t>
            </a:r>
            <a:r>
              <a:rPr lang="en-US" sz="1200" b="1" dirty="0">
                <a:solidFill>
                  <a:srgbClr val="FFC000"/>
                </a:solidFill>
              </a:rPr>
              <a:t>of Admin Block , committee </a:t>
            </a:r>
            <a:r>
              <a:rPr lang="en-US" sz="1200" b="1" dirty="0" err="1">
                <a:solidFill>
                  <a:srgbClr val="FFC000"/>
                </a:solidFill>
              </a:rPr>
              <a:t>roo</a:t>
            </a:r>
            <a:r>
              <a:rPr lang="en-US" sz="1200" b="1" dirty="0">
                <a:solidFill>
                  <a:srgbClr val="FFC000"/>
                </a:solidFill>
              </a:rPr>
              <a:t>)</a:t>
            </a:r>
          </a:p>
          <a:p>
            <a:endParaRPr lang="en-IN" sz="3600" dirty="0">
              <a:solidFill>
                <a:srgbClr val="FFC000"/>
              </a:solidFill>
              <a:latin typeface="Times New Roman" panose="02020603050405020304" pitchFamily="18" charset="0"/>
              <a:cs typeface="Times New Roman" panose="02020603050405020304" pitchFamily="18" charset="0"/>
            </a:endParaRPr>
          </a:p>
        </p:txBody>
      </p:sp>
      <p:pic>
        <p:nvPicPr>
          <p:cNvPr id="5"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
        <p:nvSpPr>
          <p:cNvPr id="8" name="TextBox 7">
            <a:extLst>
              <a:ext uri="{FF2B5EF4-FFF2-40B4-BE49-F238E27FC236}">
                <a16:creationId xmlns:a16="http://schemas.microsoft.com/office/drawing/2014/main" xmlns="" id="{903BF505-B288-407D-98DA-CEEE18E897A5}"/>
              </a:ext>
            </a:extLst>
          </p:cNvPr>
          <p:cNvSpPr txBox="1"/>
          <p:nvPr/>
        </p:nvSpPr>
        <p:spPr>
          <a:xfrm>
            <a:off x="133350" y="867222"/>
            <a:ext cx="12192000" cy="61863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a. </a:t>
            </a:r>
            <a:r>
              <a:rPr lang="en-US" u="sng" dirty="0">
                <a:latin typeface="Times New Roman" panose="02020603050405020304" pitchFamily="18" charset="0"/>
                <a:cs typeface="Times New Roman" panose="02020603050405020304" pitchFamily="18" charset="0"/>
              </a:rPr>
              <a:t>Chambers / Offices </a:t>
            </a:r>
            <a:r>
              <a:rPr lang="en-US" dirty="0">
                <a:latin typeface="Times New Roman" panose="02020603050405020304" pitchFamily="18" charset="0"/>
                <a:cs typeface="Times New Roman" panose="02020603050405020304" pitchFamily="18" charset="0"/>
              </a:rPr>
              <a:t>: </a:t>
            </a:r>
          </a:p>
          <a:p>
            <a:pPr marL="809625" marR="0" lvl="0" indent="-400050" defTabSz="457200" rtl="0" eaLnBrk="1" fontAlgn="auto" latinLnBrk="0" hangingPunct="1">
              <a:lnSpc>
                <a:spcPct val="100000"/>
              </a:lnSpc>
              <a:spcBef>
                <a:spcPts val="0"/>
              </a:spcBef>
              <a:spcAft>
                <a:spcPts val="0"/>
              </a:spcAft>
              <a:buClrTx/>
              <a:buSzTx/>
              <a:buFont typeface="+mj-lt"/>
              <a:buAutoNum type="romanLcPeriod"/>
              <a:tabLst/>
              <a:defRPr/>
            </a:pPr>
            <a:r>
              <a:rPr lang="en-US" dirty="0">
                <a:latin typeface="Times New Roman" panose="02020603050405020304" pitchFamily="18" charset="0"/>
                <a:cs typeface="Times New Roman" panose="02020603050405020304" pitchFamily="18" charset="0"/>
              </a:rPr>
              <a:t> Chancellor </a:t>
            </a:r>
          </a:p>
          <a:p>
            <a:pPr marL="809625" marR="0" lvl="0" indent="-400050" defTabSz="457200" rtl="0" eaLnBrk="1" fontAlgn="auto" latinLnBrk="0" hangingPunct="1">
              <a:lnSpc>
                <a:spcPct val="100000"/>
              </a:lnSpc>
              <a:spcBef>
                <a:spcPts val="0"/>
              </a:spcBef>
              <a:spcAft>
                <a:spcPts val="0"/>
              </a:spcAft>
              <a:buClrTx/>
              <a:buSzTx/>
              <a:buFont typeface="+mj-lt"/>
              <a:buAutoNum type="romanLcPeriod"/>
              <a:tabLst/>
              <a:defRPr/>
            </a:pPr>
            <a:r>
              <a:rPr lang="en-US" dirty="0">
                <a:latin typeface="Times New Roman" panose="02020603050405020304" pitchFamily="18" charset="0"/>
                <a:cs typeface="Times New Roman" panose="02020603050405020304" pitchFamily="18" charset="0"/>
              </a:rPr>
              <a:t> Group Vice </a:t>
            </a:r>
            <a:r>
              <a:rPr lang="en-US" dirty="0" smtClean="0">
                <a:latin typeface="Times New Roman" panose="02020603050405020304" pitchFamily="18" charset="0"/>
                <a:cs typeface="Times New Roman" panose="02020603050405020304" pitchFamily="18" charset="0"/>
              </a:rPr>
              <a:t>Chairman.</a:t>
            </a:r>
            <a:endParaRPr lang="en-US" dirty="0">
              <a:latin typeface="Times New Roman" panose="02020603050405020304" pitchFamily="18" charset="0"/>
              <a:cs typeface="Times New Roman" panose="02020603050405020304" pitchFamily="18" charset="0"/>
            </a:endParaRPr>
          </a:p>
          <a:p>
            <a:pPr marL="809625" marR="0" lvl="0" indent="-400050" defTabSz="457200" rtl="0" eaLnBrk="1" fontAlgn="auto" latinLnBrk="0" hangingPunct="1">
              <a:lnSpc>
                <a:spcPct val="100000"/>
              </a:lnSpc>
              <a:spcBef>
                <a:spcPts val="0"/>
              </a:spcBef>
              <a:spcAft>
                <a:spcPts val="0"/>
              </a:spcAft>
              <a:buClrTx/>
              <a:buSzTx/>
              <a:buFont typeface="+mj-lt"/>
              <a:buAutoNum type="romanLcPeriod"/>
              <a:tabLst/>
              <a:defRPr/>
            </a:pPr>
            <a:r>
              <a:rPr lang="en-US" dirty="0">
                <a:latin typeface="Times New Roman" panose="02020603050405020304" pitchFamily="18" charset="0"/>
                <a:cs typeface="Times New Roman" panose="02020603050405020304" pitchFamily="18" charset="0"/>
              </a:rPr>
              <a:t> Members </a:t>
            </a:r>
            <a:r>
              <a:rPr lang="en-US" dirty="0" smtClean="0">
                <a:latin typeface="Times New Roman" panose="02020603050405020304" pitchFamily="18" charset="0"/>
                <a:cs typeface="Times New Roman" panose="02020603050405020304" pitchFamily="18" charset="0"/>
              </a:rPr>
              <a:t>of </a:t>
            </a:r>
            <a:r>
              <a:rPr lang="en-US" dirty="0">
                <a:latin typeface="Times New Roman" panose="02020603050405020304" pitchFamily="18" charset="0"/>
                <a:cs typeface="Times New Roman" panose="02020603050405020304" pitchFamily="18" charset="0"/>
              </a:rPr>
              <a:t>Governing </a:t>
            </a:r>
            <a:r>
              <a:rPr lang="en-US" dirty="0" smtClean="0">
                <a:latin typeface="Times New Roman" panose="02020603050405020304" pitchFamily="18" charset="0"/>
                <a:cs typeface="Times New Roman" panose="02020603050405020304" pitchFamily="18" charset="0"/>
              </a:rPr>
              <a:t>Board.</a:t>
            </a:r>
            <a:endParaRPr lang="en-US" dirty="0">
              <a:latin typeface="Times New Roman" panose="02020603050405020304" pitchFamily="18" charset="0"/>
              <a:cs typeface="Times New Roman" panose="02020603050405020304" pitchFamily="18" charset="0"/>
            </a:endParaRPr>
          </a:p>
          <a:p>
            <a:pPr marL="809625" marR="0" lvl="0" indent="-400050" defTabSz="457200" rtl="0" eaLnBrk="1" fontAlgn="auto" latinLnBrk="0" hangingPunct="1">
              <a:lnSpc>
                <a:spcPct val="100000"/>
              </a:lnSpc>
              <a:spcBef>
                <a:spcPts val="0"/>
              </a:spcBef>
              <a:spcAft>
                <a:spcPts val="0"/>
              </a:spcAft>
              <a:buClrTx/>
              <a:buSzTx/>
              <a:buFont typeface="+mj-lt"/>
              <a:buAutoNum type="romanLcPeriod"/>
              <a:tabLst/>
              <a:defRPr/>
            </a:pPr>
            <a:r>
              <a:rPr lang="en-US" dirty="0">
                <a:latin typeface="Times New Roman" panose="02020603050405020304" pitchFamily="18" charset="0"/>
                <a:cs typeface="Times New Roman" panose="02020603050405020304" pitchFamily="18" charset="0"/>
              </a:rPr>
              <a:t> Vice </a:t>
            </a:r>
            <a:r>
              <a:rPr lang="en-US" dirty="0" smtClean="0">
                <a:latin typeface="Times New Roman" panose="02020603050405020304" pitchFamily="18" charset="0"/>
                <a:cs typeface="Times New Roman" panose="02020603050405020304" pitchFamily="18" charset="0"/>
              </a:rPr>
              <a:t>Chancellor. </a:t>
            </a:r>
            <a:endParaRPr lang="en-US" dirty="0">
              <a:latin typeface="Times New Roman" panose="02020603050405020304" pitchFamily="18" charset="0"/>
              <a:cs typeface="Times New Roman" panose="02020603050405020304" pitchFamily="18" charset="0"/>
            </a:endParaRPr>
          </a:p>
          <a:p>
            <a:pPr marL="809625" marR="0" lvl="0" indent="-400050" defTabSz="457200" rtl="0" eaLnBrk="1" fontAlgn="auto" latinLnBrk="0" hangingPunct="1">
              <a:lnSpc>
                <a:spcPct val="100000"/>
              </a:lnSpc>
              <a:spcBef>
                <a:spcPts val="0"/>
              </a:spcBef>
              <a:spcAft>
                <a:spcPts val="0"/>
              </a:spcAft>
              <a:buClrTx/>
              <a:buSzTx/>
              <a:buFont typeface="+mj-lt"/>
              <a:buAutoNum type="romanLcPeriod"/>
              <a:tabLst/>
              <a:defRPr/>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Registrar. </a:t>
            </a:r>
            <a:endParaRPr lang="en-US" dirty="0">
              <a:latin typeface="Times New Roman" panose="02020603050405020304" pitchFamily="18" charset="0"/>
              <a:cs typeface="Times New Roman" panose="02020603050405020304" pitchFamily="18" charset="0"/>
            </a:endParaRPr>
          </a:p>
          <a:p>
            <a:pPr marL="809625" marR="0" lvl="0" indent="-400050" defTabSz="457200" rtl="0" eaLnBrk="1" fontAlgn="auto" latinLnBrk="0" hangingPunct="1">
              <a:lnSpc>
                <a:spcPct val="100000"/>
              </a:lnSpc>
              <a:spcBef>
                <a:spcPts val="0"/>
              </a:spcBef>
              <a:spcAft>
                <a:spcPts val="0"/>
              </a:spcAft>
              <a:buClrTx/>
              <a:buSzTx/>
              <a:buFont typeface="+mj-lt"/>
              <a:buAutoNum type="romanLcPeriod"/>
              <a:tabLst/>
              <a:defRPr/>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Dean-Academics.</a:t>
            </a:r>
            <a:endParaRPr lang="en-US" dirty="0">
              <a:latin typeface="Times New Roman" panose="02020603050405020304" pitchFamily="18" charset="0"/>
              <a:cs typeface="Times New Roman" panose="02020603050405020304" pitchFamily="18" charset="0"/>
            </a:endParaRPr>
          </a:p>
          <a:p>
            <a:pPr marL="809625" marR="0" lvl="0" indent="-400050" defTabSz="457200" rtl="0" eaLnBrk="1" fontAlgn="auto" latinLnBrk="0" hangingPunct="1">
              <a:lnSpc>
                <a:spcPct val="100000"/>
              </a:lnSpc>
              <a:spcBef>
                <a:spcPts val="0"/>
              </a:spcBef>
              <a:spcAft>
                <a:spcPts val="0"/>
              </a:spcAft>
              <a:buClrTx/>
              <a:buSzTx/>
              <a:buFont typeface="+mj-lt"/>
              <a:buAutoNum type="romanLcPeriod"/>
              <a:tabLst/>
              <a:defRPr/>
            </a:pPr>
            <a:r>
              <a:rPr lang="en-US" dirty="0">
                <a:latin typeface="Times New Roman" panose="02020603050405020304" pitchFamily="18" charset="0"/>
                <a:cs typeface="Times New Roman" panose="02020603050405020304" pitchFamily="18" charset="0"/>
              </a:rPr>
              <a:t> Associate Dean</a:t>
            </a:r>
          </a:p>
          <a:p>
            <a:pPr marL="809625" marR="0" lvl="0" indent="-400050" defTabSz="457200" rtl="0" eaLnBrk="1" fontAlgn="auto" latinLnBrk="0" hangingPunct="1">
              <a:lnSpc>
                <a:spcPct val="100000"/>
              </a:lnSpc>
              <a:spcBef>
                <a:spcPts val="0"/>
              </a:spcBef>
              <a:spcAft>
                <a:spcPts val="0"/>
              </a:spcAft>
              <a:buClrTx/>
              <a:buSzTx/>
              <a:buFont typeface="+mj-lt"/>
              <a:buAutoNum type="romanLcPeriod"/>
              <a:tabLst/>
              <a:defRPr/>
            </a:pPr>
            <a:r>
              <a:rPr lang="en-US" dirty="0">
                <a:latin typeface="Times New Roman" panose="02020603050405020304" pitchFamily="18" charset="0"/>
                <a:cs typeface="Times New Roman" panose="02020603050405020304" pitchFamily="18" charset="0"/>
              </a:rPr>
              <a:t> Joint Registrar –HR</a:t>
            </a:r>
          </a:p>
          <a:p>
            <a:pPr marL="809625" marR="0" lvl="0" indent="-400050" defTabSz="457200" rtl="0" eaLnBrk="1" fontAlgn="auto" latinLnBrk="0" hangingPunct="1">
              <a:lnSpc>
                <a:spcPct val="100000"/>
              </a:lnSpc>
              <a:spcBef>
                <a:spcPts val="0"/>
              </a:spcBef>
              <a:spcAft>
                <a:spcPts val="0"/>
              </a:spcAft>
              <a:buClrTx/>
              <a:buSzTx/>
              <a:buFont typeface="+mj-lt"/>
              <a:buAutoNum type="romanLcPeriod"/>
              <a:tabLst/>
              <a:defRPr/>
            </a:pPr>
            <a:r>
              <a:rPr lang="en-US" dirty="0">
                <a:latin typeface="Times New Roman" panose="02020603050405020304" pitchFamily="18" charset="0"/>
                <a:cs typeface="Times New Roman" panose="02020603050405020304" pitchFamily="18" charset="0"/>
              </a:rPr>
              <a:t>Joint Registrar - Academics</a:t>
            </a:r>
          </a:p>
          <a:p>
            <a:pPr marL="809625" marR="0" lvl="0" indent="-400050" defTabSz="457200" rtl="0" eaLnBrk="1" fontAlgn="auto" latinLnBrk="0" hangingPunct="1">
              <a:lnSpc>
                <a:spcPct val="100000"/>
              </a:lnSpc>
              <a:spcBef>
                <a:spcPts val="0"/>
              </a:spcBef>
              <a:spcAft>
                <a:spcPts val="0"/>
              </a:spcAft>
              <a:buClrTx/>
              <a:buSzTx/>
              <a:buFont typeface="+mj-lt"/>
              <a:buAutoNum type="romanLcPeriod"/>
              <a:tabLst/>
              <a:defRPr/>
            </a:pPr>
            <a:r>
              <a:rPr lang="en-US" dirty="0">
                <a:latin typeface="Times New Roman" panose="02020603050405020304" pitchFamily="18" charset="0"/>
                <a:cs typeface="Times New Roman" panose="02020603050405020304" pitchFamily="18" charset="0"/>
              </a:rPr>
              <a:t>Joint Registrar- R&amp;D</a:t>
            </a:r>
          </a:p>
          <a:p>
            <a:pPr marL="0" marR="0" lvl="0" indent="0" defTabSz="457200" rtl="0" eaLnBrk="1" fontAlgn="auto" latinLnBrk="0" hangingPunct="1">
              <a:lnSpc>
                <a:spcPct val="100000"/>
              </a:lnSpc>
              <a:spcBef>
                <a:spcPts val="0"/>
              </a:spcBef>
              <a:spcAft>
                <a:spcPts val="0"/>
              </a:spcAft>
              <a:buClrTx/>
              <a:buSzTx/>
              <a:buFontTx/>
              <a:buNone/>
              <a:tabLst/>
              <a:defRPr/>
            </a:pPr>
            <a:r>
              <a:rPr lang="en-US" kern="1200" dirty="0">
                <a:latin typeface="Times New Roman" panose="02020603050405020304" pitchFamily="18" charset="0"/>
                <a:cs typeface="Times New Roman" panose="02020603050405020304" pitchFamily="18" charset="0"/>
              </a:rPr>
              <a:t>b. Admission Office</a:t>
            </a:r>
            <a:r>
              <a:rPr lang="en-US" dirty="0">
                <a:latin typeface="Times New Roman" panose="02020603050405020304" pitchFamily="18" charset="0"/>
                <a:cs typeface="Times New Roman" panose="02020603050405020304" pitchFamily="18" charset="0"/>
              </a:rPr>
              <a:t> </a:t>
            </a:r>
          </a:p>
          <a:p>
            <a:pPr marL="0" marR="0" lvl="0" indent="0" defTabSz="4572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c. ERP Cell</a:t>
            </a:r>
          </a:p>
          <a:p>
            <a:pPr marL="0" marR="0" lvl="0" indent="0" defTabSz="4572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d. Digital marketing Cell</a:t>
            </a:r>
          </a:p>
          <a:p>
            <a:pPr marL="0" marR="0" lvl="0" indent="0" defTabSz="4572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e. Registration &amp; Migration</a:t>
            </a:r>
          </a:p>
          <a:p>
            <a:pPr defTabSz="457200">
              <a:defRPr/>
            </a:pPr>
            <a:r>
              <a:rPr lang="en-US" dirty="0">
                <a:latin typeface="Times New Roman" panose="02020603050405020304" pitchFamily="18" charset="0"/>
                <a:cs typeface="Times New Roman" panose="02020603050405020304" pitchFamily="18" charset="0"/>
              </a:rPr>
              <a:t>f. Committee Room</a:t>
            </a:r>
          </a:p>
          <a:p>
            <a:pPr defTabSz="457200">
              <a:defRPr/>
            </a:pPr>
            <a:r>
              <a:rPr lang="en-US" dirty="0">
                <a:latin typeface="Times New Roman" panose="02020603050405020304" pitchFamily="18" charset="0"/>
                <a:cs typeface="Times New Roman" panose="02020603050405020304" pitchFamily="18" charset="0"/>
              </a:rPr>
              <a:t>g. Pantry</a:t>
            </a:r>
          </a:p>
          <a:p>
            <a:pPr defTabSz="457200">
              <a:defRPr/>
            </a:pPr>
            <a:r>
              <a:rPr lang="en-US" dirty="0">
                <a:latin typeface="Times New Roman" panose="02020603050405020304" pitchFamily="18" charset="0"/>
                <a:cs typeface="Times New Roman" panose="02020603050405020304" pitchFamily="18" charset="0"/>
              </a:rPr>
              <a:t>h. Restrooms (Males &amp; females)</a:t>
            </a:r>
          </a:p>
          <a:p>
            <a:pPr defTabSz="457200">
              <a:defRPr/>
            </a:pPr>
            <a:endParaRPr lang="en-US" kern="1200" dirty="0">
              <a:latin typeface="Cambria"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Cambria"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ambria"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pic>
        <p:nvPicPr>
          <p:cNvPr id="6" name="Picture 5" descr="IMG_4850.JPG"/>
          <p:cNvPicPr>
            <a:picLocks noChangeAspect="1"/>
          </p:cNvPicPr>
          <p:nvPr/>
        </p:nvPicPr>
        <p:blipFill>
          <a:blip r:embed="rId3" cstate="print"/>
          <a:stretch>
            <a:fillRect/>
          </a:stretch>
        </p:blipFill>
        <p:spPr>
          <a:xfrm>
            <a:off x="8585199" y="1435099"/>
            <a:ext cx="3240000" cy="2160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1B9A6947.JPG"/>
          <p:cNvPicPr>
            <a:picLocks noChangeAspect="1"/>
          </p:cNvPicPr>
          <p:nvPr/>
        </p:nvPicPr>
        <p:blipFill>
          <a:blip r:embed="rId4" cstate="print"/>
          <a:stretch>
            <a:fillRect/>
          </a:stretch>
        </p:blipFill>
        <p:spPr>
          <a:xfrm>
            <a:off x="8585200" y="3936999"/>
            <a:ext cx="32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9074632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DBAB213-4F78-4AA3-8E38-F7A5DF6EB3EF}"/>
              </a:ext>
            </a:extLst>
          </p:cNvPr>
          <p:cNvSpPr txBox="1"/>
          <p:nvPr/>
        </p:nvSpPr>
        <p:spPr>
          <a:xfrm>
            <a:off x="419100" y="218559"/>
            <a:ext cx="10727436" cy="584775"/>
          </a:xfrm>
          <a:prstGeom prst="rect">
            <a:avLst/>
          </a:prstGeom>
          <a:noFill/>
        </p:spPr>
        <p:txBody>
          <a:bodyPr wrap="square">
            <a:spAutoFit/>
          </a:bodyPr>
          <a:lstStyle/>
          <a:p>
            <a:pPr marL="0" algn="l" rtl="0" eaLnBrk="1" fontAlgn="t" latinLnBrk="0" hangingPunct="1">
              <a:spcBef>
                <a:spcPts val="0"/>
              </a:spcBef>
              <a:spcAft>
                <a:spcPts val="0"/>
              </a:spcAft>
            </a:pPr>
            <a:r>
              <a:rPr lang="en-US" sz="3200" b="1" i="0" u="none" strike="noStrike" kern="1200" dirty="0">
                <a:solidFill>
                  <a:srgbClr val="FFC000"/>
                </a:solidFill>
                <a:effectLst/>
                <a:latin typeface="Century Gothic" panose="020B0502020202020204" pitchFamily="34" charset="0"/>
              </a:rPr>
              <a:t>2)     ACADEMIC BLOCK </a:t>
            </a:r>
            <a:endParaRPr lang="en-IN" sz="3200" b="0" i="0" u="none" strike="noStrike" dirty="0">
              <a:solidFill>
                <a:srgbClr val="FFC000"/>
              </a:solidFill>
              <a:effectLst/>
              <a:latin typeface="Arial" panose="020B0604020202020204" pitchFamily="34" charset="0"/>
            </a:endParaRPr>
          </a:p>
        </p:txBody>
      </p:sp>
      <p:pic>
        <p:nvPicPr>
          <p:cNvPr id="5"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
        <p:nvSpPr>
          <p:cNvPr id="6" name="Rectangle 5"/>
          <p:cNvSpPr/>
          <p:nvPr/>
        </p:nvSpPr>
        <p:spPr>
          <a:xfrm>
            <a:off x="0" y="1252248"/>
            <a:ext cx="12191999" cy="5078313"/>
          </a:xfrm>
          <a:prstGeom prst="rect">
            <a:avLst/>
          </a:prstGeom>
        </p:spPr>
        <p:txBody>
          <a:bodyPr wrap="square">
            <a:spAutoFit/>
          </a:bodyPr>
          <a:lstStyle/>
          <a:p>
            <a:pPr lvl="0" defTabSz="457200">
              <a:defRPr/>
            </a:pPr>
            <a:r>
              <a:rPr lang="en-US" b="1" dirty="0">
                <a:latin typeface="Times New Roman" panose="02020603050405020304" pitchFamily="18" charset="0"/>
                <a:cs typeface="Times New Roman" panose="02020603050405020304" pitchFamily="18" charset="0"/>
              </a:rPr>
              <a:t>Classrooms/ Classrooms with ICT </a:t>
            </a:r>
            <a:r>
              <a:rPr lang="en-US" b="1" dirty="0" smtClean="0">
                <a:latin typeface="Times New Roman" panose="02020603050405020304" pitchFamily="18" charset="0"/>
                <a:cs typeface="Times New Roman" panose="02020603050405020304" pitchFamily="18" charset="0"/>
              </a:rPr>
              <a:t>     :      </a:t>
            </a:r>
            <a:r>
              <a:rPr lang="en-IN" b="1" dirty="0" smtClean="0"/>
              <a:t>231/221 </a:t>
            </a:r>
            <a:endParaRPr lang="en-IN" b="1" dirty="0"/>
          </a:p>
          <a:p>
            <a:pPr defTabSz="457200">
              <a:defRPr/>
            </a:pPr>
            <a:r>
              <a:rPr lang="en-US" b="1" dirty="0">
                <a:latin typeface="Times New Roman" panose="02020603050405020304" pitchFamily="18" charset="0"/>
                <a:cs typeface="Times New Roman" panose="02020603050405020304" pitchFamily="18" charset="0"/>
              </a:rPr>
              <a:t>Classrooms with Smart boards            </a:t>
            </a:r>
            <a:r>
              <a:rPr lang="en-US" b="1" dirty="0" smtClean="0">
                <a:latin typeface="Times New Roman" panose="02020603050405020304" pitchFamily="18" charset="0"/>
                <a:cs typeface="Times New Roman" panose="02020603050405020304" pitchFamily="18" charset="0"/>
              </a:rPr>
              <a:t>:</a:t>
            </a:r>
            <a:r>
              <a:rPr lang="en-US" b="1" dirty="0" smtClean="0">
                <a:solidFill>
                  <a:prstClr val="black"/>
                </a:solidFill>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12</a:t>
            </a:r>
          </a:p>
          <a:p>
            <a:pPr defTabSz="457200">
              <a:defRPr/>
            </a:pPr>
            <a:r>
              <a:rPr lang="en-IN" b="1" dirty="0">
                <a:latin typeface="Times New Roman" panose="02020603050405020304" pitchFamily="18" charset="0"/>
                <a:cs typeface="Times New Roman" panose="02020603050405020304" pitchFamily="18" charset="0"/>
              </a:rPr>
              <a:t>Seminar Halls                                     </a:t>
            </a:r>
            <a:r>
              <a:rPr lang="en-IN" b="1" dirty="0" smtClean="0">
                <a:latin typeface="Times New Roman" panose="02020603050405020304" pitchFamily="18" charset="0"/>
                <a:cs typeface="Times New Roman" panose="02020603050405020304" pitchFamily="18" charset="0"/>
              </a:rPr>
              <a:t>   </a:t>
            </a:r>
            <a:r>
              <a:rPr lang="en-IN" b="1" dirty="0">
                <a:latin typeface="Times New Roman" panose="02020603050405020304" pitchFamily="18" charset="0"/>
                <a:cs typeface="Times New Roman" panose="02020603050405020304" pitchFamily="18" charset="0"/>
              </a:rPr>
              <a:t>:      12</a:t>
            </a:r>
          </a:p>
          <a:p>
            <a:pPr defTabSz="457200">
              <a:defRPr/>
            </a:pPr>
            <a:r>
              <a:rPr lang="en-IN" b="1" dirty="0">
                <a:latin typeface="Times New Roman" panose="02020603050405020304" pitchFamily="18" charset="0"/>
                <a:cs typeface="Times New Roman" panose="02020603050405020304" pitchFamily="18" charset="0"/>
              </a:rPr>
              <a:t>Conference  Rooms                              </a:t>
            </a:r>
            <a:r>
              <a:rPr lang="en-IN" b="1" dirty="0" smtClean="0">
                <a:latin typeface="Times New Roman" panose="02020603050405020304" pitchFamily="18" charset="0"/>
                <a:cs typeface="Times New Roman" panose="02020603050405020304" pitchFamily="18" charset="0"/>
              </a:rPr>
              <a:t> :      </a:t>
            </a:r>
            <a:r>
              <a:rPr lang="en-IN" b="1" dirty="0">
                <a:latin typeface="Times New Roman" panose="02020603050405020304" pitchFamily="18" charset="0"/>
                <a:cs typeface="Times New Roman" panose="02020603050405020304" pitchFamily="18" charset="0"/>
              </a:rPr>
              <a:t>07   </a:t>
            </a:r>
          </a:p>
          <a:p>
            <a:pPr defTabSz="457200">
              <a:defRPr/>
            </a:pPr>
            <a:r>
              <a:rPr lang="en-IN" b="1" dirty="0">
                <a:latin typeface="Times New Roman" panose="02020603050405020304" pitchFamily="18" charset="0"/>
                <a:cs typeface="Times New Roman" panose="02020603050405020304" pitchFamily="18" charset="0"/>
              </a:rPr>
              <a:t>Laboratories                                          :   </a:t>
            </a:r>
            <a:r>
              <a:rPr lang="en-IN" b="1" dirty="0" smtClean="0">
                <a:latin typeface="Times New Roman" panose="02020603050405020304" pitchFamily="18" charset="0"/>
                <a:cs typeface="Times New Roman" panose="02020603050405020304" pitchFamily="18" charset="0"/>
              </a:rPr>
              <a:t>   164</a:t>
            </a:r>
            <a:endParaRPr lang="en-IN" b="1" dirty="0">
              <a:latin typeface="Times New Roman" panose="02020603050405020304" pitchFamily="18" charset="0"/>
              <a:cs typeface="Times New Roman" panose="02020603050405020304" pitchFamily="18" charset="0"/>
            </a:endParaRPr>
          </a:p>
          <a:p>
            <a:pPr defTabSz="457200">
              <a:defRPr/>
            </a:pPr>
            <a:endParaRPr lang="en-IN" b="1" dirty="0">
              <a:latin typeface="Times New Roman" panose="02020603050405020304" pitchFamily="18" charset="0"/>
              <a:cs typeface="Times New Roman" panose="02020603050405020304" pitchFamily="18" charset="0"/>
            </a:endParaRPr>
          </a:p>
          <a:p>
            <a:pPr defTabSz="457200">
              <a:defRPr/>
            </a:pPr>
            <a:r>
              <a:rPr lang="en-IN" b="1" dirty="0">
                <a:latin typeface="Times New Roman" panose="02020603050405020304" pitchFamily="18" charset="0"/>
                <a:cs typeface="Times New Roman" panose="02020603050405020304" pitchFamily="18" charset="0"/>
              </a:rPr>
              <a:t>Besides, all academic blocks have:</a:t>
            </a:r>
          </a:p>
          <a:p>
            <a:pPr marL="628650" fontAlgn="t">
              <a:buFont typeface="Arial" pitchFamily="34" charset="0"/>
              <a:buChar char="•"/>
            </a:pPr>
            <a:r>
              <a:rPr lang="en-US" b="1" dirty="0">
                <a:latin typeface="Times New Roman" pitchFamily="18" charset="0"/>
                <a:cs typeface="Times New Roman" pitchFamily="18" charset="0"/>
              </a:rPr>
              <a:t>	Directors/ Principal Chambers </a:t>
            </a:r>
          </a:p>
          <a:p>
            <a:pPr marL="628650">
              <a:buFont typeface="Arial" pitchFamily="34" charset="0"/>
              <a:buChar char="•"/>
            </a:pPr>
            <a:r>
              <a:rPr lang="en-US" b="1" dirty="0">
                <a:latin typeface="Times New Roman" pitchFamily="18" charset="0"/>
                <a:cs typeface="Times New Roman" pitchFamily="18" charset="0"/>
              </a:rPr>
              <a:t>	Faculty Rooms</a:t>
            </a:r>
          </a:p>
          <a:p>
            <a:pPr marL="628650">
              <a:buFont typeface="Arial" pitchFamily="34" charset="0"/>
              <a:buChar char="•"/>
            </a:pPr>
            <a:r>
              <a:rPr lang="en-US" b="1" dirty="0">
                <a:latin typeface="Times New Roman" pitchFamily="18" charset="0"/>
                <a:cs typeface="Times New Roman" pitchFamily="18" charset="0"/>
              </a:rPr>
              <a:t>	Departmental library</a:t>
            </a:r>
          </a:p>
          <a:p>
            <a:pPr marL="628650">
              <a:buFont typeface="Arial" pitchFamily="34" charset="0"/>
              <a:buChar char="•"/>
            </a:pPr>
            <a:r>
              <a:rPr lang="en-US" b="1" dirty="0">
                <a:latin typeface="Times New Roman" pitchFamily="18" charset="0"/>
                <a:cs typeface="Times New Roman" pitchFamily="18" charset="0"/>
              </a:rPr>
              <a:t>	Pantry</a:t>
            </a:r>
          </a:p>
          <a:p>
            <a:pPr marL="628650">
              <a:buFont typeface="Arial" pitchFamily="34" charset="0"/>
              <a:buChar char="•"/>
            </a:pPr>
            <a:r>
              <a:rPr lang="en-US" b="1" dirty="0">
                <a:latin typeface="Times New Roman" pitchFamily="18" charset="0"/>
                <a:cs typeface="Times New Roman" pitchFamily="18" charset="0"/>
              </a:rPr>
              <a:t>	Common room for boys</a:t>
            </a:r>
          </a:p>
          <a:p>
            <a:pPr marL="628650">
              <a:buFont typeface="Arial" pitchFamily="34" charset="0"/>
              <a:buChar char="•"/>
            </a:pPr>
            <a:r>
              <a:rPr lang="en-US" b="1" dirty="0">
                <a:latin typeface="Times New Roman" pitchFamily="18" charset="0"/>
                <a:cs typeface="Times New Roman" pitchFamily="18" charset="0"/>
              </a:rPr>
              <a:t>	Common room for girls         </a:t>
            </a:r>
          </a:p>
          <a:p>
            <a:pPr marL="628650">
              <a:buFont typeface="Arial" pitchFamily="34" charset="0"/>
              <a:buChar char="•"/>
            </a:pPr>
            <a:r>
              <a:rPr lang="en-US" b="1" dirty="0">
                <a:latin typeface="Times New Roman" pitchFamily="18" charset="0"/>
                <a:cs typeface="Times New Roman" pitchFamily="18" charset="0"/>
              </a:rPr>
              <a:t>	Restrooms-males &amp; females</a:t>
            </a:r>
          </a:p>
          <a:p>
            <a:pPr fontAlgn="ctr"/>
            <a:r>
              <a:rPr lang="en-IN" b="1" u="sng" dirty="0">
                <a:latin typeface="Times New Roman" panose="02020603050405020304" pitchFamily="18" charset="0"/>
                <a:cs typeface="Times New Roman" panose="02020603050405020304" pitchFamily="18" charset="0"/>
              </a:rPr>
              <a:t>IT Infrastructure:</a:t>
            </a:r>
          </a:p>
          <a:p>
            <a:pPr marL="720725" indent="-365125">
              <a:buFont typeface="Wingdings" pitchFamily="2" charset="2"/>
              <a:buChar char="Ø"/>
            </a:pPr>
            <a:r>
              <a:rPr lang="en-US" b="1" dirty="0">
                <a:latin typeface="Cambria" pitchFamily="18" charset="0"/>
              </a:rPr>
              <a:t>Computer Lab with Internet and Wi-Fi Facility                                                                                </a:t>
            </a:r>
          </a:p>
          <a:p>
            <a:pPr marL="720725" lvl="0" indent="-365125">
              <a:buFont typeface="Wingdings" pitchFamily="2" charset="2"/>
              <a:buChar char="Ø"/>
            </a:pPr>
            <a:r>
              <a:rPr lang="en-US" b="1" dirty="0">
                <a:latin typeface="Cambria" pitchFamily="18" charset="0"/>
              </a:rPr>
              <a:t>Computer/Laptop with Internet Facility in respective Faculty Chambers </a:t>
            </a:r>
          </a:p>
          <a:p>
            <a:pPr marL="720725" lvl="0" indent="-365125">
              <a:buFont typeface="Wingdings" pitchFamily="2" charset="2"/>
              <a:buChar char="Ø"/>
            </a:pPr>
            <a:r>
              <a:rPr lang="en-US" b="1" dirty="0">
                <a:latin typeface="Cambria" pitchFamily="18" charset="0"/>
              </a:rPr>
              <a:t>LAN &amp; Wi-Fi Facilities, Software – All Latest Versions, UPS, Printers,  Scanner  Photocopier, LCD Projectors</a:t>
            </a:r>
            <a:endParaRPr lang="en-US" b="1" dirty="0">
              <a:solidFill>
                <a:prstClr val="black"/>
              </a:solidFill>
              <a:latin typeface="Times New Roman" panose="02020603050405020304" pitchFamily="18" charset="0"/>
              <a:cs typeface="Times New Roman" panose="02020603050405020304" pitchFamily="18" charset="0"/>
            </a:endParaRPr>
          </a:p>
        </p:txBody>
      </p:sp>
      <p:pic>
        <p:nvPicPr>
          <p:cNvPr id="8" name="Picture 7" descr="IMG_7992.JPG"/>
          <p:cNvPicPr>
            <a:picLocks noChangeAspect="1"/>
          </p:cNvPicPr>
          <p:nvPr/>
        </p:nvPicPr>
        <p:blipFill>
          <a:blip r:embed="rId3" cstate="print"/>
          <a:stretch>
            <a:fillRect/>
          </a:stretch>
        </p:blipFill>
        <p:spPr>
          <a:xfrm>
            <a:off x="6324600" y="804332"/>
            <a:ext cx="32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IMG_4852.JPG"/>
          <p:cNvPicPr>
            <a:picLocks noChangeAspect="1"/>
          </p:cNvPicPr>
          <p:nvPr/>
        </p:nvPicPr>
        <p:blipFill>
          <a:blip r:embed="rId4" cstate="print"/>
          <a:stretch>
            <a:fillRect/>
          </a:stretch>
        </p:blipFill>
        <p:spPr>
          <a:xfrm>
            <a:off x="4089400" y="3149600"/>
            <a:ext cx="32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1B9A9790.JPG"/>
          <p:cNvPicPr>
            <a:picLocks noChangeAspect="1"/>
          </p:cNvPicPr>
          <p:nvPr/>
        </p:nvPicPr>
        <p:blipFill>
          <a:blip r:embed="rId5" cstate="print"/>
          <a:stretch>
            <a:fillRect/>
          </a:stretch>
        </p:blipFill>
        <p:spPr>
          <a:xfrm>
            <a:off x="8420100" y="3136900"/>
            <a:ext cx="32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2382669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704904-73EE-470D-B9A4-D8E7568EA7D1}"/>
              </a:ext>
            </a:extLst>
          </p:cNvPr>
          <p:cNvSpPr>
            <a:spLocks noGrp="1"/>
          </p:cNvSpPr>
          <p:nvPr>
            <p:ph type="title"/>
          </p:nvPr>
        </p:nvSpPr>
        <p:spPr>
          <a:xfrm>
            <a:off x="0" y="0"/>
            <a:ext cx="12192000" cy="600075"/>
          </a:xfrm>
        </p:spPr>
        <p:txBody>
          <a:bodyPr/>
          <a:lstStyle/>
          <a:p>
            <a:r>
              <a:rPr lang="en-US" sz="3000" b="1" dirty="0">
                <a:solidFill>
                  <a:srgbClr val="FFC000"/>
                </a:solidFill>
                <a:latin typeface="Times New Roman" panose="02020603050405020304" pitchFamily="18" charset="0"/>
                <a:cs typeface="Times New Roman" panose="02020603050405020304" pitchFamily="18" charset="0"/>
              </a:rPr>
              <a:t>3)     CENTRAL </a:t>
            </a:r>
            <a:r>
              <a:rPr lang="en-US" sz="3000" b="1" dirty="0" smtClean="0">
                <a:solidFill>
                  <a:srgbClr val="FFC000"/>
                </a:solidFill>
                <a:latin typeface="Times New Roman" panose="02020603050405020304" pitchFamily="18" charset="0"/>
                <a:cs typeface="Times New Roman" panose="02020603050405020304" pitchFamily="18" charset="0"/>
              </a:rPr>
              <a:t>LIBRARY</a:t>
            </a:r>
            <a:r>
              <a:rPr lang="en-US" sz="3000" b="1" dirty="0"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LEARNING </a:t>
            </a:r>
            <a:r>
              <a:rPr lang="en-US" sz="3000" b="1" dirty="0"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RESOURCE</a:t>
            </a:r>
            <a:endParaRPr lang="en-IN" sz="3000" dirty="0">
              <a:solidFill>
                <a:srgbClr val="FFC000"/>
              </a:solidFill>
            </a:endParaRPr>
          </a:p>
        </p:txBody>
      </p:sp>
      <p:sp>
        <p:nvSpPr>
          <p:cNvPr id="3" name="Content Placeholder 2">
            <a:extLst>
              <a:ext uri="{FF2B5EF4-FFF2-40B4-BE49-F238E27FC236}">
                <a16:creationId xmlns:a16="http://schemas.microsoft.com/office/drawing/2014/main" xmlns="" id="{B7C3EDFD-C80A-4444-9D35-9963CA66E2EC}"/>
              </a:ext>
            </a:extLst>
          </p:cNvPr>
          <p:cNvSpPr>
            <a:spLocks noGrp="1"/>
          </p:cNvSpPr>
          <p:nvPr>
            <p:ph idx="1"/>
          </p:nvPr>
        </p:nvSpPr>
        <p:spPr>
          <a:xfrm>
            <a:off x="0" y="666750"/>
            <a:ext cx="12191999" cy="6200775"/>
          </a:xfrm>
        </p:spPr>
        <p:txBody>
          <a:bodyPr>
            <a:normAutofit fontScale="85000" lnSpcReduction="20000"/>
          </a:bodyPr>
          <a:lstStyle/>
          <a:p>
            <a:pPr algn="just">
              <a:buNone/>
            </a:pPr>
            <a:r>
              <a:rPr lang="en-IN" sz="3200" b="1" dirty="0">
                <a:effectLst/>
              </a:rPr>
              <a:t>Salient Features</a:t>
            </a:r>
            <a:r>
              <a:rPr lang="en-IN" sz="2000" b="1" dirty="0">
                <a:effectLst/>
              </a:rPr>
              <a:t>:</a:t>
            </a:r>
            <a:endParaRPr lang="en-US" sz="2000" b="1" dirty="0">
              <a:effectLst/>
            </a:endParaRPr>
          </a:p>
          <a:p>
            <a:pPr algn="just"/>
            <a:r>
              <a:rPr lang="en-US" sz="1800" b="1" dirty="0">
                <a:effectLst/>
              </a:rPr>
              <a:t>Four major branches situated in different Academic </a:t>
            </a:r>
            <a:r>
              <a:rPr lang="en-US" sz="1800" b="1" dirty="0" smtClean="0">
                <a:effectLst/>
              </a:rPr>
              <a:t>Blocks.</a:t>
            </a:r>
            <a:endParaRPr lang="en-US" sz="1800" b="1" dirty="0">
              <a:effectLst/>
            </a:endParaRPr>
          </a:p>
          <a:p>
            <a:pPr algn="just"/>
            <a:r>
              <a:rPr lang="en-US" sz="1800" b="1" dirty="0"/>
              <a:t>F</a:t>
            </a:r>
            <a:r>
              <a:rPr lang="en-US" sz="1800" b="1" dirty="0">
                <a:effectLst/>
              </a:rPr>
              <a:t>ully automated with KOHA </a:t>
            </a:r>
            <a:r>
              <a:rPr lang="en-US" sz="1800" b="1" dirty="0"/>
              <a:t>Software for</a:t>
            </a:r>
            <a:r>
              <a:rPr lang="en-US" sz="1800" b="1" dirty="0">
                <a:effectLst/>
              </a:rPr>
              <a:t> library management                   </a:t>
            </a:r>
          </a:p>
          <a:p>
            <a:pPr algn="just"/>
            <a:r>
              <a:rPr lang="en-US" sz="1800" b="1" dirty="0">
                <a:effectLst/>
              </a:rPr>
              <a:t>Books  issued through bar-coded membership cards</a:t>
            </a:r>
          </a:p>
          <a:p>
            <a:pPr algn="just"/>
            <a:r>
              <a:rPr lang="en-US" sz="1800" b="1" dirty="0">
                <a:effectLst/>
              </a:rPr>
              <a:t> Catalogue of the Central Library available on internet/intranet for search.</a:t>
            </a:r>
          </a:p>
          <a:p>
            <a:pPr algn="just"/>
            <a:r>
              <a:rPr lang="en-US" sz="1800" b="1" dirty="0">
                <a:effectLst/>
              </a:rPr>
              <a:t>CCTV cameras  installed to ensure safety of the Library materials. </a:t>
            </a:r>
          </a:p>
          <a:p>
            <a:pPr algn="just"/>
            <a:r>
              <a:rPr lang="en-US" sz="1800" b="1" dirty="0">
                <a:effectLst/>
              </a:rPr>
              <a:t>OPAC </a:t>
            </a:r>
            <a:r>
              <a:rPr lang="en-US" sz="1800" b="1" dirty="0" smtClean="0">
                <a:effectLst/>
              </a:rPr>
              <a:t>(On-Line </a:t>
            </a:r>
            <a:r>
              <a:rPr lang="en-US" sz="1800" b="1" dirty="0">
                <a:effectLst/>
              </a:rPr>
              <a:t>Public Access Catalogue)</a:t>
            </a:r>
          </a:p>
          <a:p>
            <a:pPr algn="just"/>
            <a:r>
              <a:rPr lang="en-US" sz="1800" b="1" dirty="0">
                <a:effectLst/>
              </a:rPr>
              <a:t>Remote Access for E-books &amp; E-Journals </a:t>
            </a:r>
            <a:r>
              <a:rPr lang="en-US" sz="1800" b="1" dirty="0" smtClean="0">
                <a:effectLst/>
              </a:rPr>
              <a:t>(Map </a:t>
            </a:r>
            <a:r>
              <a:rPr lang="en-US" sz="1800" b="1" dirty="0">
                <a:effectLst/>
              </a:rPr>
              <a:t>My Access)</a:t>
            </a:r>
          </a:p>
          <a:p>
            <a:pPr marL="0" indent="0" algn="just">
              <a:buNone/>
            </a:pPr>
            <a:endParaRPr lang="en-US" sz="1800" b="1" dirty="0">
              <a:effectLst/>
            </a:endParaRPr>
          </a:p>
          <a:p>
            <a:pPr algn="just"/>
            <a:endParaRPr lang="en-IN" sz="1800" b="1" dirty="0"/>
          </a:p>
          <a:p>
            <a:pPr algn="just">
              <a:buFont typeface="Wingdings" pitchFamily="2" charset="2"/>
              <a:buChar char="v"/>
            </a:pPr>
            <a:r>
              <a:rPr lang="en-US" sz="1800" b="1" dirty="0">
                <a:latin typeface="Cambria" pitchFamily="18" charset="0"/>
              </a:rPr>
              <a:t>Books available: </a:t>
            </a:r>
            <a:r>
              <a:rPr lang="en-US" sz="1800" b="1" dirty="0"/>
              <a:t>2,43,943</a:t>
            </a:r>
          </a:p>
          <a:p>
            <a:pPr algn="just">
              <a:buFont typeface="Wingdings" pitchFamily="2" charset="2"/>
              <a:buChar char="v"/>
            </a:pPr>
            <a:r>
              <a:rPr lang="en-US" sz="1800" b="1" dirty="0" smtClean="0">
                <a:latin typeface="Times New Roman" panose="02020603050405020304" pitchFamily="18" charset="0"/>
                <a:cs typeface="Times New Roman" panose="02020603050405020304" pitchFamily="18" charset="0"/>
              </a:rPr>
              <a:t>Titles: </a:t>
            </a:r>
            <a:r>
              <a:rPr lang="en-US" sz="1800" b="1" dirty="0"/>
              <a:t>57,113</a:t>
            </a:r>
          </a:p>
          <a:p>
            <a:pPr algn="just">
              <a:buFont typeface="Wingdings" pitchFamily="2" charset="2"/>
              <a:buChar char="v"/>
            </a:pPr>
            <a:r>
              <a:rPr lang="en-IN" sz="1800" b="1" dirty="0">
                <a:latin typeface="Cambria" pitchFamily="18" charset="0"/>
              </a:rPr>
              <a:t>Journals : </a:t>
            </a:r>
            <a:r>
              <a:rPr lang="en-US" sz="1800" b="1" dirty="0"/>
              <a:t>343  (National: 175, International:168)</a:t>
            </a:r>
            <a:endParaRPr lang="en-US" sz="1800" b="1" dirty="0">
              <a:latin typeface="Cambria" pitchFamily="18" charset="0"/>
            </a:endParaRPr>
          </a:p>
          <a:p>
            <a:pPr lvl="0" algn="just">
              <a:buFont typeface="Wingdings" pitchFamily="2" charset="2"/>
              <a:buChar char="v"/>
            </a:pPr>
            <a:r>
              <a:rPr lang="en-US" sz="1800" b="1" dirty="0">
                <a:latin typeface="Cambria" pitchFamily="18" charset="0"/>
              </a:rPr>
              <a:t>E Books–38,808: Business subscription collection, E- book Engineering Core </a:t>
            </a:r>
          </a:p>
          <a:p>
            <a:pPr marL="0" lvl="0" indent="0" algn="just">
              <a:buNone/>
            </a:pPr>
            <a:r>
              <a:rPr lang="en-US" sz="1800" b="1" dirty="0">
                <a:latin typeface="Cambria" pitchFamily="18" charset="0"/>
              </a:rPr>
              <a:t>       </a:t>
            </a:r>
            <a:r>
              <a:rPr lang="en-US" sz="1800" b="1" dirty="0" smtClean="0">
                <a:latin typeface="Cambria" pitchFamily="18" charset="0"/>
              </a:rPr>
              <a:t>  Subscription</a:t>
            </a:r>
            <a:r>
              <a:rPr lang="en-US" sz="1800" b="1" dirty="0">
                <a:latin typeface="Cambria" pitchFamily="18" charset="0"/>
              </a:rPr>
              <a:t>; e- book IT Core, Clinical subscription; Nursing; </a:t>
            </a:r>
            <a:r>
              <a:rPr lang="en-US" sz="1800" b="1" dirty="0" err="1">
                <a:latin typeface="Cambria" pitchFamily="18" charset="0"/>
              </a:rPr>
              <a:t>Delnet</a:t>
            </a:r>
            <a:endParaRPr lang="en-US" sz="1800" b="1" dirty="0">
              <a:latin typeface="Cambria" pitchFamily="18" charset="0"/>
            </a:endParaRPr>
          </a:p>
          <a:p>
            <a:pPr algn="just">
              <a:buFont typeface="Wingdings" pitchFamily="2" charset="2"/>
              <a:buChar char="v"/>
            </a:pPr>
            <a:r>
              <a:rPr lang="en-US" sz="1800" b="1" dirty="0">
                <a:latin typeface="Cambria" pitchFamily="18" charset="0"/>
              </a:rPr>
              <a:t> E –database: </a:t>
            </a:r>
            <a:r>
              <a:rPr lang="en-US" sz="1800" b="1" dirty="0" err="1">
                <a:latin typeface="Cambria" pitchFamily="18" charset="0"/>
              </a:rPr>
              <a:t>Ebsco</a:t>
            </a:r>
            <a:r>
              <a:rPr lang="en-US" sz="1800" b="1" dirty="0">
                <a:latin typeface="Cambria" pitchFamily="18" charset="0"/>
              </a:rPr>
              <a:t> host  (business Host), Lexis-Nexis, </a:t>
            </a:r>
            <a:r>
              <a:rPr lang="en-US" sz="1800" b="1" dirty="0" err="1">
                <a:latin typeface="Cambria" pitchFamily="18" charset="0"/>
              </a:rPr>
              <a:t>Delnet</a:t>
            </a:r>
            <a:r>
              <a:rPr lang="en-US" sz="1800" b="1" dirty="0">
                <a:latin typeface="Cambria" pitchFamily="18" charset="0"/>
              </a:rPr>
              <a:t>, Medline Complete, </a:t>
            </a:r>
          </a:p>
          <a:p>
            <a:pPr marL="0" indent="0" algn="just">
              <a:buNone/>
            </a:pPr>
            <a:r>
              <a:rPr lang="en-US" sz="1800" b="1" dirty="0">
                <a:latin typeface="Cambria" pitchFamily="18" charset="0"/>
              </a:rPr>
              <a:t>        </a:t>
            </a:r>
            <a:r>
              <a:rPr lang="en-US" sz="1800" b="1" dirty="0" smtClean="0">
                <a:latin typeface="Cambria" pitchFamily="18" charset="0"/>
              </a:rPr>
              <a:t>  Dentistry</a:t>
            </a:r>
            <a:r>
              <a:rPr lang="en-US" sz="1800" b="1" dirty="0">
                <a:latin typeface="Cambria" pitchFamily="18" charset="0"/>
              </a:rPr>
              <a:t>,  Academic Search Elite</a:t>
            </a:r>
            <a:endParaRPr lang="en-IN" sz="1800" b="1" dirty="0">
              <a:latin typeface="Times New Roman" panose="02020603050405020304" pitchFamily="18" charset="0"/>
              <a:cs typeface="Times New Roman" panose="02020603050405020304" pitchFamily="18" charset="0"/>
            </a:endParaRPr>
          </a:p>
          <a:p>
            <a:pPr lvl="0" algn="just">
              <a:buFont typeface="Wingdings" pitchFamily="2" charset="2"/>
              <a:buChar char="v"/>
            </a:pPr>
            <a:r>
              <a:rPr lang="en-US" sz="1800" b="1" dirty="0">
                <a:latin typeface="Cambria" pitchFamily="18" charset="0"/>
              </a:rPr>
              <a:t> E- journals: 9,163</a:t>
            </a:r>
          </a:p>
          <a:p>
            <a:pPr algn="just">
              <a:buFont typeface="Wingdings" pitchFamily="2" charset="2"/>
              <a:buChar char="v"/>
            </a:pPr>
            <a:r>
              <a:rPr lang="en-US" sz="1800" b="1" dirty="0">
                <a:latin typeface="Cambria" pitchFamily="18" charset="0"/>
              </a:rPr>
              <a:t>News Papers  /periodicals:10/ 20</a:t>
            </a:r>
          </a:p>
          <a:p>
            <a:pPr lvl="0" algn="just">
              <a:buNone/>
            </a:pPr>
            <a:endParaRPr lang="en-US" sz="1800" b="1" dirty="0">
              <a:solidFill>
                <a:schemeClr val="bg1"/>
              </a:solidFill>
              <a:latin typeface="Cambria" pitchFamily="18" charset="0"/>
            </a:endParaRPr>
          </a:p>
          <a:p>
            <a:pPr algn="just"/>
            <a:endParaRPr lang="en-IN" sz="1800" dirty="0"/>
          </a:p>
        </p:txBody>
      </p:sp>
      <p:pic>
        <p:nvPicPr>
          <p:cNvPr id="4"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pic>
        <p:nvPicPr>
          <p:cNvPr id="5" name="Picture 4" descr="DSC_3179.JPG"/>
          <p:cNvPicPr>
            <a:picLocks noChangeAspect="1"/>
          </p:cNvPicPr>
          <p:nvPr/>
        </p:nvPicPr>
        <p:blipFill>
          <a:blip r:embed="rId3" cstate="print"/>
          <a:stretch>
            <a:fillRect/>
          </a:stretch>
        </p:blipFill>
        <p:spPr>
          <a:xfrm>
            <a:off x="8653182" y="1092200"/>
            <a:ext cx="3261176"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IMG_0873.JPG"/>
          <p:cNvPicPr>
            <a:picLocks noChangeAspect="1"/>
          </p:cNvPicPr>
          <p:nvPr/>
        </p:nvPicPr>
        <p:blipFill>
          <a:blip r:embed="rId4" cstate="print"/>
          <a:stretch>
            <a:fillRect/>
          </a:stretch>
        </p:blipFill>
        <p:spPr>
          <a:xfrm>
            <a:off x="8636000" y="3835400"/>
            <a:ext cx="324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9570562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6962775" cy="6432530"/>
          </a:xfrm>
          <a:prstGeom prst="rect">
            <a:avLst/>
          </a:prstGeom>
        </p:spPr>
        <p:txBody>
          <a:bodyPr wrap="square">
            <a:spAutoFit/>
          </a:bodyPr>
          <a:lstStyle/>
          <a:p>
            <a:r>
              <a:rPr lang="en-IN" dirty="0">
                <a:solidFill>
                  <a:srgbClr val="FFC000"/>
                </a:solidFill>
              </a:rPr>
              <a:t>  </a:t>
            </a:r>
            <a:r>
              <a:rPr lang="en-IN" sz="2400" b="1" dirty="0">
                <a:solidFill>
                  <a:srgbClr val="FFC000"/>
                </a:solidFill>
              </a:rPr>
              <a:t>5 )</a:t>
            </a:r>
            <a:r>
              <a:rPr lang="en-IN" sz="2400" b="1" dirty="0">
                <a:solidFill>
                  <a:srgbClr val="FFC000"/>
                </a:solidFill>
                <a:latin typeface="Times New Roman" panose="02020603050405020304" pitchFamily="18" charset="0"/>
                <a:cs typeface="Times New Roman" panose="02020603050405020304" pitchFamily="18" charset="0"/>
              </a:rPr>
              <a:t>  </a:t>
            </a:r>
            <a:r>
              <a:rPr lang="en-IN" sz="2400" b="1" dirty="0">
                <a:solidFill>
                  <a:schemeClr val="bg1"/>
                </a:solidFill>
                <a:latin typeface="Times New Roman" panose="02020603050405020304" pitchFamily="18" charset="0"/>
                <a:cs typeface="Times New Roman" panose="02020603050405020304" pitchFamily="18" charset="0"/>
              </a:rPr>
              <a:t>MEDICAL FACILITIES: </a:t>
            </a:r>
            <a:r>
              <a:rPr lang="en-US" sz="2400" b="1" dirty="0">
                <a:solidFill>
                  <a:schemeClr val="bg1"/>
                </a:solidFill>
                <a:latin typeface="Times New Roman" panose="02020603050405020304" pitchFamily="18" charset="0"/>
                <a:cs typeface="Times New Roman" panose="02020603050405020304" pitchFamily="18" charset="0"/>
              </a:rPr>
              <a:t>HUMANITY PAR EXCELLENCE DURING COVID-19 PANDEMIC</a:t>
            </a:r>
            <a:endParaRPr lang="en-IN" sz="2400" b="1" dirty="0">
              <a:solidFill>
                <a:schemeClr val="bg1"/>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v"/>
            </a:pPr>
            <a:r>
              <a:rPr lang="en-US" sz="1600" b="1" dirty="0">
                <a:latin typeface="Times New Roman" panose="02020603050405020304" pitchFamily="18" charset="0"/>
                <a:cs typeface="Times New Roman" panose="02020603050405020304" pitchFamily="18" charset="0"/>
              </a:rPr>
              <a:t>1008+ bedded multi-specialty hospital </a:t>
            </a:r>
          </a:p>
          <a:p>
            <a:pPr marL="457200" indent="-457200" algn="just">
              <a:buFont typeface="Wingdings" panose="05000000000000000000" pitchFamily="2" charset="2"/>
              <a:buChar char="v"/>
            </a:pPr>
            <a:r>
              <a:rPr lang="en-US" sz="1600" b="1" dirty="0">
                <a:latin typeface="Times New Roman" panose="02020603050405020304" pitchFamily="18" charset="0"/>
                <a:cs typeface="Times New Roman" panose="02020603050405020304" pitchFamily="18" charset="0"/>
              </a:rPr>
              <a:t>Converted as the biggest L-3 category hospital for Covid-19 </a:t>
            </a:r>
            <a:r>
              <a:rPr lang="en-US" sz="1600" b="1" dirty="0" err="1">
                <a:latin typeface="Times New Roman" panose="02020603050405020304" pitchFamily="18" charset="0"/>
                <a:cs typeface="Times New Roman" panose="02020603050405020304" pitchFamily="18" charset="0"/>
              </a:rPr>
              <a:t>COVID-19</a:t>
            </a:r>
            <a:r>
              <a:rPr lang="en-US" sz="1600" b="1" dirty="0">
                <a:latin typeface="Times New Roman" panose="02020603050405020304" pitchFamily="18" charset="0"/>
                <a:cs typeface="Times New Roman" panose="02020603050405020304" pitchFamily="18" charset="0"/>
              </a:rPr>
              <a:t> Hospital in April 2020 by the Government of Uttar Pradesh to treat coronavirus patients from five districts of Moradabad Division namely, Moradabad, Rampur, Bijnor,  </a:t>
            </a:r>
            <a:r>
              <a:rPr lang="en-US" sz="1600" b="1" dirty="0" err="1">
                <a:latin typeface="Times New Roman" panose="02020603050405020304" pitchFamily="18" charset="0"/>
                <a:cs typeface="Times New Roman" panose="02020603050405020304" pitchFamily="18" charset="0"/>
              </a:rPr>
              <a:t>Amroha</a:t>
            </a:r>
            <a:r>
              <a:rPr lang="en-US" sz="1600" b="1" dirty="0">
                <a:latin typeface="Times New Roman" panose="02020603050405020304" pitchFamily="18" charset="0"/>
                <a:cs typeface="Times New Roman" panose="02020603050405020304" pitchFamily="18" charset="0"/>
              </a:rPr>
              <a:t> and </a:t>
            </a:r>
            <a:r>
              <a:rPr lang="en-US" sz="1600" b="1" dirty="0" err="1">
                <a:latin typeface="Times New Roman" panose="02020603050405020304" pitchFamily="18" charset="0"/>
                <a:cs typeface="Times New Roman" panose="02020603050405020304" pitchFamily="18" charset="0"/>
              </a:rPr>
              <a:t>Sambhal</a:t>
            </a:r>
            <a:r>
              <a:rPr lang="en-US" sz="1600" b="1" dirty="0">
                <a:latin typeface="Times New Roman" panose="02020603050405020304" pitchFamily="18" charset="0"/>
                <a:cs typeface="Times New Roman" panose="02020603050405020304" pitchFamily="18" charset="0"/>
              </a:rPr>
              <a:t>. </a:t>
            </a:r>
          </a:p>
          <a:p>
            <a:pPr marL="457200" indent="-457200" algn="just">
              <a:buFont typeface="Wingdings" panose="05000000000000000000" pitchFamily="2" charset="2"/>
              <a:buChar char="v"/>
            </a:pPr>
            <a:r>
              <a:rPr lang="en-US" sz="1600" b="1" dirty="0">
                <a:latin typeface="Times New Roman" panose="02020603050405020304" pitchFamily="18" charset="0"/>
                <a:cs typeface="Times New Roman" panose="02020603050405020304" pitchFamily="18" charset="0"/>
              </a:rPr>
              <a:t>Accorded Level-3 status (i.e. for treating patients with maximum comorbidities) </a:t>
            </a:r>
          </a:p>
          <a:p>
            <a:pPr marL="457200" indent="-457200" algn="just">
              <a:buFont typeface="Wingdings" panose="05000000000000000000" pitchFamily="2" charset="2"/>
              <a:buChar char="v"/>
            </a:pPr>
            <a:r>
              <a:rPr lang="en-US" sz="1600" b="1" dirty="0">
                <a:latin typeface="Times New Roman" panose="02020603050405020304" pitchFamily="18" charset="0"/>
                <a:cs typeface="Times New Roman" panose="02020603050405020304" pitchFamily="18" charset="0"/>
              </a:rPr>
              <a:t>Record of treating highest number of COVID-19 patients across the state of Uttar Pradesh (4500+) </a:t>
            </a:r>
            <a:r>
              <a:rPr lang="en-US" sz="1800" b="1" i="0" dirty="0">
                <a:effectLst/>
                <a:latin typeface="Times New Roman" panose="02020603050405020304" pitchFamily="18" charset="0"/>
                <a:cs typeface="Times New Roman" panose="02020603050405020304" pitchFamily="18" charset="0"/>
              </a:rPr>
              <a:t>as compared to any other private hospital in the state of Uttar Pradesh.</a:t>
            </a:r>
            <a:endParaRPr lang="en-US" sz="1600" b="1"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v"/>
            </a:pPr>
            <a:r>
              <a:rPr lang="en-US" sz="1600" b="1" dirty="0">
                <a:latin typeface="Times New Roman" panose="02020603050405020304" pitchFamily="18" charset="0"/>
                <a:cs typeface="Times New Roman" panose="02020603050405020304" pitchFamily="18" charset="0"/>
              </a:rPr>
              <a:t>I</a:t>
            </a:r>
            <a:r>
              <a:rPr lang="en-US" sz="1600" b="1" i="0" dirty="0">
                <a:effectLst/>
                <a:latin typeface="Times New Roman" panose="02020603050405020304" pitchFamily="18" charset="0"/>
                <a:cs typeface="Times New Roman" panose="02020603050405020304" pitchFamily="18" charset="0"/>
              </a:rPr>
              <a:t>nitiated BSL-2 Molecular Laboratory for the purpose of RT-PCR testing, a gold standard for all viral infection tests. It was inaugurated by the Chief Minister of Uttar Pradesh Shri Yogi Adityanath on 31 August 2020.</a:t>
            </a:r>
          </a:p>
          <a:p>
            <a:pPr algn="just"/>
            <a:endParaRPr lang="en-US" sz="1600" b="1"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v"/>
            </a:pPr>
            <a:r>
              <a:rPr lang="en-US" sz="1600" b="1" dirty="0">
                <a:latin typeface="Times New Roman" panose="02020603050405020304" pitchFamily="18" charset="0"/>
                <a:cs typeface="Times New Roman" panose="02020603050405020304" pitchFamily="18" charset="0"/>
              </a:rPr>
              <a:t>Houses various clinical and para-clinical departments.</a:t>
            </a:r>
          </a:p>
          <a:p>
            <a:pPr marL="457200" indent="-457200" algn="just">
              <a:buFont typeface="Wingdings" panose="05000000000000000000" pitchFamily="2" charset="2"/>
              <a:buChar char="v"/>
            </a:pPr>
            <a:r>
              <a:rPr lang="en-US" sz="1600" b="1" dirty="0">
                <a:latin typeface="Times New Roman" panose="02020603050405020304" pitchFamily="18" charset="0"/>
                <a:cs typeface="Times New Roman" panose="02020603050405020304" pitchFamily="18" charset="0"/>
              </a:rPr>
              <a:t>High capacity oxygen generator unit manufactured &amp; funded  by the French company MIL’S, under an initiative led by the Government of France.</a:t>
            </a:r>
          </a:p>
          <a:p>
            <a:pPr marL="457200" indent="-457200" algn="just">
              <a:buFont typeface="Wingdings" panose="05000000000000000000" pitchFamily="2" charset="2"/>
              <a:buChar char="v"/>
            </a:pPr>
            <a:r>
              <a:rPr lang="en-US" sz="1600" b="1" i="0" dirty="0">
                <a:effectLst/>
                <a:latin typeface="Times New Roman" panose="02020603050405020304" pitchFamily="18" charset="0"/>
                <a:cs typeface="Times New Roman" panose="02020603050405020304" pitchFamily="18" charset="0"/>
              </a:rPr>
              <a:t>Produces medical oxygen from ambient air to supply a hospital’s oxygen network with a flow rate of up to 13,000 liters per hour (210 liters per minute).</a:t>
            </a:r>
            <a:endParaRPr lang="en-US" sz="1600" b="1" dirty="0">
              <a:latin typeface="Times New Roman" panose="02020603050405020304" pitchFamily="18" charset="0"/>
              <a:cs typeface="Times New Roman" panose="02020603050405020304" pitchFamily="18" charset="0"/>
            </a:endParaRPr>
          </a:p>
        </p:txBody>
      </p:sp>
      <p:pic>
        <p:nvPicPr>
          <p:cNvPr id="3" name="Picture 2" descr="Ox 1.jpg"/>
          <p:cNvPicPr>
            <a:picLocks noChangeAspect="1"/>
          </p:cNvPicPr>
          <p:nvPr/>
        </p:nvPicPr>
        <p:blipFill>
          <a:blip r:embed="rId2" cstate="print"/>
          <a:stretch>
            <a:fillRect/>
          </a:stretch>
        </p:blipFill>
        <p:spPr>
          <a:xfrm>
            <a:off x="9578975" y="4964905"/>
            <a:ext cx="2219326" cy="1664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Ox 2.jpg"/>
          <p:cNvPicPr>
            <a:picLocks noChangeAspect="1"/>
          </p:cNvPicPr>
          <p:nvPr/>
        </p:nvPicPr>
        <p:blipFill>
          <a:blip r:embed="rId3" cstate="print"/>
          <a:stretch>
            <a:fillRect/>
          </a:stretch>
        </p:blipFill>
        <p:spPr>
          <a:xfrm>
            <a:off x="7243762" y="4964905"/>
            <a:ext cx="2238375" cy="1678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1B9A8369.JPG"/>
          <p:cNvPicPr>
            <a:picLocks noChangeAspect="1"/>
          </p:cNvPicPr>
          <p:nvPr/>
        </p:nvPicPr>
        <p:blipFill>
          <a:blip r:embed="rId4" cstate="print"/>
          <a:stretch>
            <a:fillRect/>
          </a:stretch>
        </p:blipFill>
        <p:spPr>
          <a:xfrm>
            <a:off x="8569325" y="3053806"/>
            <a:ext cx="2418600" cy="161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Documents and Settings\tmu\Desktop\medical college photos\college photo\collegephoto-2\IMG_3439.jpg">
            <a:extLst>
              <a:ext uri="{FF2B5EF4-FFF2-40B4-BE49-F238E27FC236}">
                <a16:creationId xmlns:a16="http://schemas.microsoft.com/office/drawing/2014/main" xmlns="" id="{98E2A008-284F-4B6F-80E4-52A101203C0E}"/>
              </a:ext>
            </a:extLst>
          </p:cNvPr>
          <p:cNvPicPr/>
          <p:nvPr/>
        </p:nvPicPr>
        <p:blipFill>
          <a:blip r:embed="rId5" cstate="print"/>
          <a:srcRect/>
          <a:stretch>
            <a:fillRect/>
          </a:stretch>
        </p:blipFill>
        <p:spPr bwMode="auto">
          <a:xfrm>
            <a:off x="7243762" y="788195"/>
            <a:ext cx="4753813" cy="2209800"/>
          </a:xfrm>
          <a:prstGeom prst="round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D0685A-44D9-4052-955B-BBA287B3E184}"/>
              </a:ext>
            </a:extLst>
          </p:cNvPr>
          <p:cNvSpPr>
            <a:spLocks noGrp="1"/>
          </p:cNvSpPr>
          <p:nvPr>
            <p:ph type="title"/>
          </p:nvPr>
        </p:nvSpPr>
        <p:spPr>
          <a:xfrm>
            <a:off x="123825" y="133349"/>
            <a:ext cx="9648825" cy="618491"/>
          </a:xfrm>
        </p:spPr>
        <p:txBody>
          <a:bodyPr/>
          <a:lstStyle/>
          <a:p>
            <a:r>
              <a:rPr lang="en-US" b="1" dirty="0">
                <a:solidFill>
                  <a:srgbClr val="FFC000"/>
                </a:solidFill>
              </a:rPr>
              <a:t>OTHER  FACILITIES @ UNIVERSITY</a:t>
            </a:r>
            <a:endParaRPr lang="en-IN" b="1" dirty="0">
              <a:solidFill>
                <a:srgbClr val="FFC000"/>
              </a:solidFill>
            </a:endParaRPr>
          </a:p>
        </p:txBody>
      </p:sp>
      <p:pic>
        <p:nvPicPr>
          <p:cNvPr id="5" name="Picture 4" descr="184A1164.JPG"/>
          <p:cNvPicPr>
            <a:picLocks noChangeAspect="1"/>
          </p:cNvPicPr>
          <p:nvPr/>
        </p:nvPicPr>
        <p:blipFill>
          <a:blip r:embed="rId2" cstate="print"/>
          <a:stretch>
            <a:fillRect/>
          </a:stretch>
        </p:blipFill>
        <p:spPr>
          <a:xfrm>
            <a:off x="8837700" y="127000"/>
            <a:ext cx="3240000" cy="2160000"/>
          </a:xfrm>
          <a:prstGeom prst="rect">
            <a:avLst/>
          </a:prstGeom>
        </p:spPr>
      </p:pic>
      <p:pic>
        <p:nvPicPr>
          <p:cNvPr id="6" name="Picture 5" descr="IMG_7963.JPG"/>
          <p:cNvPicPr>
            <a:picLocks noChangeAspect="1"/>
          </p:cNvPicPr>
          <p:nvPr/>
        </p:nvPicPr>
        <p:blipFill>
          <a:blip r:embed="rId3" cstate="print"/>
          <a:stretch>
            <a:fillRect/>
          </a:stretch>
        </p:blipFill>
        <p:spPr>
          <a:xfrm>
            <a:off x="8825000" y="2362200"/>
            <a:ext cx="3240000" cy="2160000"/>
          </a:xfrm>
          <a:prstGeom prst="rect">
            <a:avLst/>
          </a:prstGeom>
        </p:spPr>
      </p:pic>
      <p:pic>
        <p:nvPicPr>
          <p:cNvPr id="7" name="Picture 6" descr="IMG_7998.JPG"/>
          <p:cNvPicPr>
            <a:picLocks noChangeAspect="1"/>
          </p:cNvPicPr>
          <p:nvPr/>
        </p:nvPicPr>
        <p:blipFill>
          <a:blip r:embed="rId4" cstate="print"/>
          <a:stretch>
            <a:fillRect/>
          </a:stretch>
        </p:blipFill>
        <p:spPr>
          <a:xfrm>
            <a:off x="8839200" y="4610100"/>
            <a:ext cx="3240000" cy="2160000"/>
          </a:xfrm>
          <a:prstGeom prst="rect">
            <a:avLst/>
          </a:prstGeom>
        </p:spPr>
      </p:pic>
      <p:sp>
        <p:nvSpPr>
          <p:cNvPr id="10" name="Content Placeholder 2">
            <a:extLst>
              <a:ext uri="{FF2B5EF4-FFF2-40B4-BE49-F238E27FC236}">
                <a16:creationId xmlns:a16="http://schemas.microsoft.com/office/drawing/2014/main" xmlns="" id="{AC54ACF5-4BFB-414C-AD1E-524196F08C66}"/>
              </a:ext>
            </a:extLst>
          </p:cNvPr>
          <p:cNvSpPr>
            <a:spLocks noGrp="1"/>
          </p:cNvSpPr>
          <p:nvPr>
            <p:ph idx="1"/>
          </p:nvPr>
        </p:nvSpPr>
        <p:spPr>
          <a:xfrm>
            <a:off x="0" y="975359"/>
            <a:ext cx="8715375" cy="5882639"/>
          </a:xfrm>
        </p:spPr>
        <p:txBody>
          <a:bodyPr>
            <a:normAutofit fontScale="92500" lnSpcReduction="10000"/>
          </a:bodyPr>
          <a:lstStyle/>
          <a:p>
            <a:pPr algn="just">
              <a:buFont typeface="Wingdings" panose="05000000000000000000" pitchFamily="2" charset="2"/>
              <a:buChar char="v"/>
            </a:pPr>
            <a:r>
              <a:rPr lang="en-US" sz="1800" dirty="0">
                <a:latin typeface="Times New Roman" panose="02020603050405020304" pitchFamily="18" charset="0"/>
                <a:cs typeface="Times New Roman" panose="02020603050405020304" pitchFamily="18" charset="0"/>
              </a:rPr>
              <a:t>Centrally </a:t>
            </a:r>
            <a:r>
              <a:rPr lang="en-US" sz="1800" dirty="0" smtClean="0">
                <a:latin typeface="Times New Roman" panose="02020603050405020304" pitchFamily="18" charset="0"/>
                <a:cs typeface="Times New Roman" panose="02020603050405020304" pitchFamily="18" charset="0"/>
              </a:rPr>
              <a:t>air-conditioned </a:t>
            </a:r>
            <a:r>
              <a:rPr lang="en-US" sz="1800" dirty="0">
                <a:latin typeface="Times New Roman" panose="02020603050405020304" pitchFamily="18" charset="0"/>
                <a:cs typeface="Times New Roman" panose="02020603050405020304" pitchFamily="18" charset="0"/>
              </a:rPr>
              <a:t>auditorium with 550 seats, equipped with modern acoustics and digital projection.</a:t>
            </a:r>
          </a:p>
          <a:p>
            <a:pPr algn="just">
              <a:buFont typeface="Wingdings" panose="05000000000000000000" pitchFamily="2" charset="2"/>
              <a:buChar char="v"/>
            </a:pPr>
            <a:r>
              <a:rPr lang="en-US" sz="1800" dirty="0">
                <a:latin typeface="Times New Roman" panose="02020603050405020304" pitchFamily="18" charset="0"/>
                <a:cs typeface="Times New Roman" panose="02020603050405020304" pitchFamily="18" charset="0"/>
              </a:rPr>
              <a:t>Shopping Complex having ATM, Costa Coffee, bookshop, pharmacy and bank, convenience store and a Students' Union Shop, offering a range of groceries, gifts, and supplies.</a:t>
            </a:r>
          </a:p>
          <a:p>
            <a:pPr algn="just">
              <a:buFont typeface="Wingdings" panose="05000000000000000000" pitchFamily="2" charset="2"/>
              <a:buChar char="v"/>
            </a:pPr>
            <a:r>
              <a:rPr lang="en-US" sz="1800" dirty="0">
                <a:latin typeface="Times New Roman" panose="02020603050405020304" pitchFamily="18" charset="0"/>
                <a:cs typeface="Times New Roman" panose="02020603050405020304" pitchFamily="18" charset="0"/>
              </a:rPr>
              <a:t>Punjab National Bank providing all banking facilities including lockers and ATM on campus.</a:t>
            </a:r>
          </a:p>
          <a:p>
            <a:pPr algn="just">
              <a:buFont typeface="Wingdings" panose="05000000000000000000" pitchFamily="2" charset="2"/>
              <a:buChar char="v"/>
            </a:pPr>
            <a:r>
              <a:rPr lang="en-US" sz="1800" dirty="0">
                <a:latin typeface="Times New Roman" panose="02020603050405020304" pitchFamily="18" charset="0"/>
                <a:cs typeface="Times New Roman" panose="02020603050405020304" pitchFamily="18" charset="0"/>
              </a:rPr>
              <a:t>A Well-furnished guest house for visiting faculty, academicians and other dignitaries connected to the University.</a:t>
            </a:r>
          </a:p>
          <a:p>
            <a:pPr algn="just">
              <a:buFont typeface="Wingdings" panose="05000000000000000000" pitchFamily="2" charset="2"/>
              <a:buChar char="v"/>
            </a:pPr>
            <a:r>
              <a:rPr lang="en-US" sz="1800" dirty="0">
                <a:latin typeface="Times New Roman" panose="02020603050405020304" pitchFamily="18" charset="0"/>
                <a:cs typeface="Times New Roman" panose="02020603050405020304" pitchFamily="18" charset="0"/>
              </a:rPr>
              <a:t>Hostel facilities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on single occupancy basis as well as on sharing basis</a:t>
            </a:r>
            <a:r>
              <a:rPr lang="en-US" sz="1800" dirty="0">
                <a:latin typeface="Times New Roman" panose="02020603050405020304" pitchFamily="18" charset="0"/>
                <a:cs typeface="Times New Roman" panose="02020603050405020304" pitchFamily="18" charset="0"/>
              </a:rPr>
              <a:t>): </a:t>
            </a:r>
          </a:p>
          <a:p>
            <a:pPr marL="0" indent="0" algn="just">
              <a:buNone/>
            </a:pPr>
            <a:r>
              <a:rPr lang="en-US" sz="1800" dirty="0">
                <a:latin typeface="Times New Roman" panose="02020603050405020304" pitchFamily="18" charset="0"/>
                <a:cs typeface="Times New Roman" panose="02020603050405020304" pitchFamily="18" charset="0"/>
              </a:rPr>
              <a:t>                                   Boys Hostel : 02 ( accommodating  2500 boys )</a:t>
            </a:r>
          </a:p>
          <a:p>
            <a:pPr marL="0" indent="0" algn="just">
              <a:buNone/>
            </a:pPr>
            <a:r>
              <a:rPr lang="en-US" sz="1800" dirty="0">
                <a:latin typeface="Times New Roman" panose="02020603050405020304" pitchFamily="18" charset="0"/>
                <a:cs typeface="Times New Roman" panose="02020603050405020304" pitchFamily="18" charset="0"/>
              </a:rPr>
              <a:t>                                   Girls Hostel :  03  (accommodating  2100 girls )</a:t>
            </a:r>
          </a:p>
          <a:p>
            <a:pPr algn="just">
              <a:buFont typeface="Wingdings" panose="05000000000000000000" pitchFamily="2" charset="2"/>
              <a:buChar char="v"/>
            </a:pPr>
            <a:r>
              <a:rPr lang="en-US" sz="1800" dirty="0">
                <a:latin typeface="Times New Roman" panose="02020603050405020304" pitchFamily="18" charset="0"/>
                <a:cs typeface="Times New Roman" panose="02020603050405020304" pitchFamily="18" charset="0"/>
              </a:rPr>
              <a:t>Residential Facilities for faculty &amp; Staff:</a:t>
            </a:r>
          </a:p>
          <a:p>
            <a:pPr>
              <a:buFont typeface="Wingdings" panose="05000000000000000000" pitchFamily="2" charset="2"/>
              <a:buChar char="v"/>
            </a:pPr>
            <a:r>
              <a:rPr lang="en-US" sz="1800" dirty="0">
                <a:latin typeface="Times New Roman" panose="02020603050405020304" pitchFamily="18" charset="0"/>
                <a:cs typeface="Times New Roman" panose="02020603050405020304" pitchFamily="18" charset="0"/>
              </a:rPr>
              <a:t>Riddhi Siddhi Bhawan For  Religious  &amp; cultural  activities</a:t>
            </a:r>
          </a:p>
          <a:p>
            <a:pPr>
              <a:buFont typeface="Wingdings" panose="05000000000000000000" pitchFamily="2" charset="2"/>
              <a:buChar char="v"/>
            </a:pPr>
            <a:r>
              <a:rPr lang="en-US" sz="1800" dirty="0" err="1">
                <a:latin typeface="Times New Roman" panose="02020603050405020304" pitchFamily="18" charset="0"/>
                <a:cs typeface="Times New Roman" panose="02020603050405020304" pitchFamily="18" charset="0"/>
              </a:rPr>
              <a:t>Jinalaya</a:t>
            </a:r>
            <a:r>
              <a:rPr lang="en-US" sz="1800" dirty="0">
                <a:latin typeface="Times New Roman" panose="02020603050405020304" pitchFamily="18" charset="0"/>
                <a:cs typeface="Times New Roman" panose="02020603050405020304" pitchFamily="18" charset="0"/>
              </a:rPr>
              <a:t> for offering prayers</a:t>
            </a:r>
          </a:p>
          <a:p>
            <a:pPr>
              <a:buFont typeface="Wingdings" panose="05000000000000000000" pitchFamily="2" charset="2"/>
              <a:buChar char="v"/>
            </a:pPr>
            <a:r>
              <a:rPr lang="en-US" sz="1800" dirty="0">
                <a:latin typeface="Times New Roman" panose="02020603050405020304" pitchFamily="18" charset="0"/>
                <a:cs typeface="Times New Roman" panose="02020603050405020304" pitchFamily="18" charset="0"/>
              </a:rPr>
              <a:t>Sewage Treatment Plant</a:t>
            </a:r>
          </a:p>
          <a:p>
            <a:pPr>
              <a:buFont typeface="Wingdings" panose="05000000000000000000" pitchFamily="2" charset="2"/>
              <a:buChar char="v"/>
            </a:pPr>
            <a:r>
              <a:rPr lang="en-US" sz="1800" dirty="0">
                <a:latin typeface="Times New Roman" panose="02020603050405020304" pitchFamily="18" charset="0"/>
                <a:cs typeface="Times New Roman" panose="02020603050405020304" pitchFamily="18" charset="0"/>
              </a:rPr>
              <a:t>Mortuary</a:t>
            </a:r>
          </a:p>
          <a:p>
            <a:pPr algn="just">
              <a:buFont typeface="Wingdings" panose="05000000000000000000" pitchFamily="2" charset="2"/>
              <a:buChar char="v"/>
            </a:pPr>
            <a:r>
              <a:rPr lang="en-US" sz="1800" dirty="0">
                <a:latin typeface="Times New Roman" panose="02020603050405020304" pitchFamily="18" charset="0"/>
                <a:cs typeface="Times New Roman" panose="02020603050405020304" pitchFamily="18" charset="0"/>
              </a:rPr>
              <a:t>Transportation facilities including 61 Buses, 02 Tempo Travelers 09 Cars, 3 Ambulances including 2 Critical Care Ambulances, 4 Small Trucks for carriage and 2 Tractors with Trolleys, 01 JCB and 2 Tankers for agriculture and plantation purposes in the campus.</a:t>
            </a:r>
          </a:p>
          <a:p>
            <a:pPr algn="just">
              <a:buFont typeface="Wingdings" panose="05000000000000000000" pitchFamily="2" charset="2"/>
              <a:buChar char="v"/>
            </a:pPr>
            <a:endParaRPr lang="en-US" sz="1800" dirty="0">
              <a:latin typeface="Times New Roman" panose="02020603050405020304" pitchFamily="18" charset="0"/>
              <a:cs typeface="Times New Roman" panose="02020603050405020304" pitchFamily="18" charset="0"/>
            </a:endParaRPr>
          </a:p>
          <a:p>
            <a:pPr algn="just"/>
            <a:endParaRPr lang="en-IN" sz="1800" dirty="0"/>
          </a:p>
        </p:txBody>
      </p:sp>
    </p:spTree>
    <p:extLst>
      <p:ext uri="{BB962C8B-B14F-4D97-AF65-F5344CB8AC3E}">
        <p14:creationId xmlns:p14="http://schemas.microsoft.com/office/powerpoint/2010/main" xmlns="" val="9976484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71BEFE-9126-4379-A5A3-019603094F92}"/>
              </a:ext>
            </a:extLst>
          </p:cNvPr>
          <p:cNvSpPr>
            <a:spLocks noGrp="1"/>
          </p:cNvSpPr>
          <p:nvPr>
            <p:ph type="title"/>
          </p:nvPr>
        </p:nvSpPr>
        <p:spPr>
          <a:xfrm>
            <a:off x="1" y="0"/>
            <a:ext cx="12192000" cy="825910"/>
          </a:xfrm>
        </p:spPr>
        <p:txBody>
          <a:bodyPr/>
          <a:lstStyle/>
          <a:p>
            <a:r>
              <a:rPr lang="en-IN" dirty="0"/>
              <a:t>Library Membership</a:t>
            </a:r>
          </a:p>
        </p:txBody>
      </p:sp>
      <p:sp>
        <p:nvSpPr>
          <p:cNvPr id="3" name="Content Placeholder 2">
            <a:extLst>
              <a:ext uri="{FF2B5EF4-FFF2-40B4-BE49-F238E27FC236}">
                <a16:creationId xmlns:a16="http://schemas.microsoft.com/office/drawing/2014/main" xmlns="" id="{4E11319A-EE8E-4C8D-AED0-60F0148828BC}"/>
              </a:ext>
            </a:extLst>
          </p:cNvPr>
          <p:cNvSpPr>
            <a:spLocks noGrp="1"/>
          </p:cNvSpPr>
          <p:nvPr>
            <p:ph idx="1"/>
          </p:nvPr>
        </p:nvSpPr>
        <p:spPr>
          <a:xfrm>
            <a:off x="0" y="825910"/>
            <a:ext cx="12192000" cy="6032090"/>
          </a:xfrm>
        </p:spPr>
        <p:txBody>
          <a:bodyPr/>
          <a:lstStyle/>
          <a:p>
            <a:r>
              <a:rPr lang="en-IN" dirty="0"/>
              <a:t>DELNET</a:t>
            </a:r>
          </a:p>
          <a:p>
            <a:r>
              <a:rPr lang="en-IN" dirty="0"/>
              <a:t>INFLIBNET</a:t>
            </a:r>
          </a:p>
          <a:p>
            <a:r>
              <a:rPr lang="en-IN" dirty="0" err="1"/>
              <a:t>Sodh</a:t>
            </a:r>
            <a:r>
              <a:rPr lang="en-IN" dirty="0"/>
              <a:t> Ganga </a:t>
            </a:r>
          </a:p>
          <a:p>
            <a:r>
              <a:rPr lang="en-IN" dirty="0" err="1"/>
              <a:t>Sodh</a:t>
            </a:r>
            <a:r>
              <a:rPr lang="en-IN" dirty="0"/>
              <a:t> Sindhu</a:t>
            </a:r>
          </a:p>
          <a:p>
            <a:r>
              <a:rPr lang="en-IN" dirty="0"/>
              <a:t>NDL</a:t>
            </a:r>
          </a:p>
          <a:p>
            <a:r>
              <a:rPr lang="en-IN" dirty="0"/>
              <a:t>NPTEL</a:t>
            </a:r>
          </a:p>
          <a:p>
            <a:r>
              <a:rPr lang="en-IN" dirty="0"/>
              <a:t>NMEICT</a:t>
            </a:r>
          </a:p>
          <a:p>
            <a:r>
              <a:rPr lang="en-IN" dirty="0"/>
              <a:t>SWAYAM</a:t>
            </a:r>
          </a:p>
          <a:p>
            <a:r>
              <a:rPr lang="en-IN" dirty="0" err="1"/>
              <a:t>ePGPathshala</a:t>
            </a:r>
            <a:endParaRPr lang="en-IN" dirty="0"/>
          </a:p>
          <a:p>
            <a:r>
              <a:rPr lang="en-IN" dirty="0"/>
              <a:t>UP Higher Education Digital Library</a:t>
            </a:r>
          </a:p>
          <a:p>
            <a:endParaRPr lang="en-IN" dirty="0"/>
          </a:p>
        </p:txBody>
      </p:sp>
    </p:spTree>
    <p:extLst>
      <p:ext uri="{BB962C8B-B14F-4D97-AF65-F5344CB8AC3E}">
        <p14:creationId xmlns:p14="http://schemas.microsoft.com/office/powerpoint/2010/main" xmlns="" val="1958760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4" y="561975"/>
            <a:ext cx="11991975" cy="6072505"/>
          </a:xfrm>
        </p:spPr>
        <p:txBody>
          <a:bodyPr/>
          <a:lstStyle/>
          <a:p>
            <a:r>
              <a:rPr lang="en-US" sz="2000" dirty="0">
                <a:latin typeface="Times New Roman" panose="02020603050405020304" pitchFamily="18" charset="0"/>
                <a:cs typeface="Times New Roman" panose="02020603050405020304" pitchFamily="18" charset="0"/>
              </a:rPr>
              <a:t>1.  A Multi-Disciplinary University</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2.  Offering career &amp; skill oriented programmes at all levels i.e. Diploma UG, PG and Doctoral degrees.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3.  13 Diverse streams,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4.  20+ years of excellence</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5.  800+ experienced academicians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6.  10000+ Students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7.  145+ acres of campus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8.  1008+ bed super specialty Hospital</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9.   High capacity oxygen generator unit manufactured &amp; funded  by the French company</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10. State of the Infrastructural &amp; other exclusive facilities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11. Well Equipped laboratories and research facilities.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12. Well planned residential space  for faculty &amp; staff</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13. Hostels for boys &amp; girls with canteen facilities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14. Well Developed ecosystem for co-curricular, extra curricular activities.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15. </a:t>
            </a:r>
            <a:r>
              <a:rPr lang="en-IN" sz="2000" dirty="0">
                <a:latin typeface="Times New Roman" panose="02020603050405020304" pitchFamily="18" charset="0"/>
                <a:cs typeface="Times New Roman" panose="02020603050405020304" pitchFamily="18" charset="0"/>
              </a:rPr>
              <a:t>World class sports facilities &amp; S</a:t>
            </a:r>
            <a:r>
              <a:rPr lang="en-US" sz="2000" dirty="0" err="1">
                <a:latin typeface="Times New Roman" panose="02020603050405020304" pitchFamily="18" charset="0"/>
                <a:cs typeface="Times New Roman" panose="02020603050405020304" pitchFamily="18" charset="0"/>
              </a:rPr>
              <a:t>tate</a:t>
            </a:r>
            <a:r>
              <a:rPr lang="en-US" sz="2000" dirty="0">
                <a:latin typeface="Times New Roman" panose="02020603050405020304" pitchFamily="18" charset="0"/>
                <a:cs typeface="Times New Roman" panose="02020603050405020304" pitchFamily="18" charset="0"/>
              </a:rPr>
              <a:t>-of-the-art Gymnasium</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16.  Fully wi-fi enabled campus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17.  Family restaurant of  </a:t>
            </a:r>
            <a:r>
              <a:rPr lang="en-US" sz="2000" dirty="0" err="1">
                <a:latin typeface="Times New Roman" panose="02020603050405020304" pitchFamily="18" charset="0"/>
                <a:cs typeface="Times New Roman" panose="02020603050405020304" pitchFamily="18" charset="0"/>
              </a:rPr>
              <a:t>Bikano</a:t>
            </a:r>
            <a:r>
              <a:rPr lang="en-US" sz="2000" dirty="0">
                <a:latin typeface="Times New Roman" panose="02020603050405020304" pitchFamily="18" charset="0"/>
                <a:cs typeface="Times New Roman" panose="02020603050405020304" pitchFamily="18" charset="0"/>
              </a:rPr>
              <a:t> &amp; Temptation with a wide range of exclusive eateries.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18. </a:t>
            </a:r>
            <a:r>
              <a:rPr lang="en-IN" sz="2000" dirty="0">
                <a:latin typeface="Times New Roman" panose="02020603050405020304" pitchFamily="18" charset="0"/>
                <a:cs typeface="Times New Roman" panose="02020603050405020304" pitchFamily="18" charset="0"/>
              </a:rPr>
              <a:t>Microsoft ERP with fully automated and computerised functioning of University’s key  processes </a:t>
            </a:r>
            <a:br>
              <a:rPr lang="en-IN"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r>
            <a:br>
              <a:rPr lang="en-US" sz="2000" dirty="0">
                <a:latin typeface="Times New Roman" panose="02020603050405020304" pitchFamily="18" charset="0"/>
                <a:cs typeface="Times New Roman" panose="02020603050405020304" pitchFamily="18" charset="0"/>
              </a:rPr>
            </a:br>
            <a:r>
              <a:rPr lang="en-US" sz="2000" b="1" dirty="0">
                <a:solidFill>
                  <a:schemeClr val="bg1"/>
                </a:solidFill>
                <a:latin typeface="Times New Roman" panose="02020603050405020304" pitchFamily="18" charset="0"/>
                <a:cs typeface="Times New Roman" panose="02020603050405020304" pitchFamily="18" charset="0"/>
              </a:rPr>
              <a:t/>
            </a:r>
            <a:br>
              <a:rPr lang="en-US" sz="2000" b="1" dirty="0">
                <a:solidFill>
                  <a:schemeClr val="bg1"/>
                </a:solidFill>
                <a:latin typeface="Times New Roman" panose="02020603050405020304" pitchFamily="18" charset="0"/>
                <a:cs typeface="Times New Roman" panose="02020603050405020304" pitchFamily="18" charset="0"/>
              </a:rPr>
            </a:br>
            <a:r>
              <a:rPr lang="en-US" sz="1800" b="1" dirty="0">
                <a:solidFill>
                  <a:schemeClr val="bg1"/>
                </a:solidFill>
              </a:rPr>
              <a:t/>
            </a:r>
            <a:br>
              <a:rPr lang="en-US" sz="1800" b="1" dirty="0">
                <a:solidFill>
                  <a:schemeClr val="bg1"/>
                </a:solidFill>
              </a:rPr>
            </a:br>
            <a:endParaRPr lang="en-US" sz="1800" b="1" dirty="0">
              <a:solidFill>
                <a:schemeClr val="bg1"/>
              </a:solidFill>
            </a:endParaRPr>
          </a:p>
        </p:txBody>
      </p:sp>
      <p:sp>
        <p:nvSpPr>
          <p:cNvPr id="3" name="Title 2"/>
          <p:cNvSpPr txBox="1">
            <a:spLocks/>
          </p:cNvSpPr>
          <p:nvPr/>
        </p:nvSpPr>
        <p:spPr>
          <a:xfrm>
            <a:off x="285750" y="142240"/>
            <a:ext cx="10961370" cy="619760"/>
          </a:xfrm>
          <a:prstGeom prst="rect">
            <a:avLst/>
          </a:prstGeom>
        </p:spPr>
        <p:txBody>
          <a:bodyPr vert="horz" lIns="91440" tIns="45720" rIns="91440" bIns="45720" rtlCol="0" anchor="t">
            <a:noAutofit/>
          </a:bodyPr>
          <a:lstStyle/>
          <a:p>
            <a:pPr lvl="0" defTabSz="457200">
              <a:spcBef>
                <a:spcPct val="0"/>
              </a:spcBef>
            </a:pPr>
            <a:r>
              <a:rPr lang="en-US" sz="2600" b="1" dirty="0">
                <a:solidFill>
                  <a:srgbClr val="FFC000"/>
                </a:solidFill>
              </a:rPr>
              <a:t>c.  </a:t>
            </a:r>
            <a:r>
              <a:rPr lang="en-US" sz="2600" b="1" dirty="0">
                <a:solidFill>
                  <a:srgbClr val="FFC000"/>
                </a:solidFill>
                <a:latin typeface="Times New Roman" panose="02020603050405020304" pitchFamily="18" charset="0"/>
                <a:cs typeface="Times New Roman" panose="02020603050405020304" pitchFamily="18" charset="0"/>
              </a:rPr>
              <a:t>TEERTHANKER  MAHAVEER </a:t>
            </a:r>
            <a:r>
              <a:rPr lang="en-US" sz="2600" b="1" dirty="0" smtClean="0">
                <a:solidFill>
                  <a:srgbClr val="FFC000"/>
                </a:solidFill>
                <a:latin typeface="Times New Roman" panose="02020603050405020304" pitchFamily="18" charset="0"/>
                <a:cs typeface="Times New Roman" panose="02020603050405020304" pitchFamily="18" charset="0"/>
              </a:rPr>
              <a:t>UNIVERSITY:   </a:t>
            </a:r>
            <a:r>
              <a:rPr lang="en-US" sz="2600" b="1" i="1" dirty="0">
                <a:solidFill>
                  <a:srgbClr val="FFC000"/>
                </a:solidFill>
                <a:latin typeface="Times New Roman" panose="02020603050405020304" pitchFamily="18" charset="0"/>
                <a:cs typeface="Times New Roman" panose="02020603050405020304" pitchFamily="18" charset="0"/>
              </a:rPr>
              <a:t>A   SNAPSHOT</a:t>
            </a:r>
            <a:endParaRPr kumimoji="0" lang="en-US" sz="2600" b="1" i="1" strike="noStrike" kern="1200" cap="none" spc="0" normalizeH="0" baseline="0" noProof="0" dirty="0">
              <a:ln>
                <a:noFill/>
              </a:ln>
              <a:solidFill>
                <a:srgbClr val="FFC000"/>
              </a:solidFill>
              <a:effectLst/>
              <a:uLnTx/>
              <a:uFillTx/>
              <a:latin typeface="Times New Roman" panose="02020603050405020304" pitchFamily="18" charset="0"/>
              <a:ea typeface="+mj-ea"/>
              <a:cs typeface="Times New Roman" panose="02020603050405020304" pitchFamily="18" charset="0"/>
            </a:endParaRPr>
          </a:p>
        </p:txBody>
      </p:sp>
      <p:pic>
        <p:nvPicPr>
          <p:cNvPr id="5" name="Picture 2" descr="C:\Users\Anoop Daniel\Desktop\TMU.png"/>
          <p:cNvPicPr>
            <a:picLocks noChangeAspect="1" noChangeArrowheads="1"/>
          </p:cNvPicPr>
          <p:nvPr/>
        </p:nvPicPr>
        <p:blipFill>
          <a:blip r:embed="rId3"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1547284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70AB36-0122-4888-B3CA-0C946D84AE4A}"/>
              </a:ext>
            </a:extLst>
          </p:cNvPr>
          <p:cNvSpPr>
            <a:spLocks noGrp="1"/>
          </p:cNvSpPr>
          <p:nvPr>
            <p:ph type="title"/>
          </p:nvPr>
        </p:nvSpPr>
        <p:spPr>
          <a:xfrm>
            <a:off x="0" y="150471"/>
            <a:ext cx="12192000" cy="838200"/>
          </a:xfrm>
        </p:spPr>
        <p:txBody>
          <a:bodyPr/>
          <a:lstStyle/>
          <a:p>
            <a:r>
              <a:rPr lang="en-US" sz="3000" b="1" dirty="0">
                <a:solidFill>
                  <a:srgbClr val="FFC000"/>
                </a:solidFill>
                <a:effectLst/>
                <a:latin typeface="Arial" panose="020B0604020202020204" pitchFamily="34" charset="0"/>
                <a:ea typeface="Times New Roman" panose="02020603050405020304" pitchFamily="18" charset="0"/>
              </a:rPr>
              <a:t>EDUCATIONAL AND COMMUNICATION TECHNOLOGIES </a:t>
            </a:r>
            <a:endParaRPr lang="en-IN" sz="3000" b="1" dirty="0">
              <a:solidFill>
                <a:srgbClr val="FFC000"/>
              </a:solidFill>
            </a:endParaRPr>
          </a:p>
        </p:txBody>
      </p:sp>
      <p:graphicFrame>
        <p:nvGraphicFramePr>
          <p:cNvPr id="6" name="Table 5"/>
          <p:cNvGraphicFramePr>
            <a:graphicFrameLocks noGrp="1"/>
          </p:cNvGraphicFramePr>
          <p:nvPr/>
        </p:nvGraphicFramePr>
        <p:xfrm>
          <a:off x="0" y="1197186"/>
          <a:ext cx="12192000" cy="5031097"/>
        </p:xfrm>
        <a:graphic>
          <a:graphicData uri="http://schemas.openxmlformats.org/drawingml/2006/table">
            <a:tbl>
              <a:tblPr firstRow="1" bandRow="1">
                <a:tableStyleId>{5C22544A-7EE6-4342-B048-85BDC9FD1C3A}</a:tableStyleId>
              </a:tblPr>
              <a:tblGrid>
                <a:gridCol w="10010293">
                  <a:extLst>
                    <a:ext uri="{9D8B030D-6E8A-4147-A177-3AD203B41FA5}">
                      <a16:colId xmlns:a16="http://schemas.microsoft.com/office/drawing/2014/main" xmlns="" val="20000"/>
                    </a:ext>
                  </a:extLst>
                </a:gridCol>
                <a:gridCol w="2181707">
                  <a:extLst>
                    <a:ext uri="{9D8B030D-6E8A-4147-A177-3AD203B41FA5}">
                      <a16:colId xmlns:a16="http://schemas.microsoft.com/office/drawing/2014/main" xmlns="" val="20001"/>
                    </a:ext>
                  </a:extLst>
                </a:gridCol>
              </a:tblGrid>
              <a:tr h="73056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cs typeface="Times New Roman" panose="02020603050405020304" pitchFamily="18" charset="0"/>
                        </a:rPr>
                        <a:t>The University has </a:t>
                      </a:r>
                      <a:r>
                        <a:rPr lang="en-US" sz="1800" b="0" dirty="0" smtClean="0">
                          <a:effectLst/>
                          <a:latin typeface="Times New Roman" panose="02020603050405020304" pitchFamily="18" charset="0"/>
                          <a:cs typeface="Times New Roman" panose="02020603050405020304" pitchFamily="18" charset="0"/>
                        </a:rPr>
                        <a:t>the</a:t>
                      </a:r>
                      <a:r>
                        <a:rPr lang="en-US" sz="1800" b="0" baseline="0" dirty="0" smtClean="0">
                          <a:effectLst/>
                          <a:latin typeface="Times New Roman" panose="02020603050405020304" pitchFamily="18" charset="0"/>
                          <a:cs typeface="Times New Roman" panose="02020603050405020304" pitchFamily="18" charset="0"/>
                        </a:rPr>
                        <a:t> following array of digital tool &amp; technologies to advance the students learning.</a:t>
                      </a:r>
                      <a:endParaRPr lang="en-IN" sz="1800" b="0" dirty="0">
                        <a:effectLst/>
                        <a:latin typeface="Times New Roman" panose="02020603050405020304" pitchFamily="18" charset="0"/>
                        <a:cs typeface="Times New Roman" panose="02020603050405020304" pitchFamily="18" charset="0"/>
                      </a:endParaRPr>
                    </a:p>
                  </a:txBody>
                  <a:tcPr/>
                </a:tc>
                <a:tc>
                  <a:txBody>
                    <a:bodyPr/>
                    <a:lstStyle/>
                    <a:p>
                      <a:endParaRPr lang="en-US"/>
                    </a:p>
                  </a:txBody>
                  <a:tcPr/>
                </a:tc>
                <a:extLst>
                  <a:ext uri="{0D108BD9-81ED-4DB2-BD59-A6C34878D82A}">
                    <a16:rowId xmlns:a16="http://schemas.microsoft.com/office/drawing/2014/main" xmlns="" val="10000"/>
                  </a:ext>
                </a:extLst>
              </a:tr>
              <a:tr h="42326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cs typeface="Times New Roman" panose="02020603050405020304" pitchFamily="18" charset="0"/>
                        </a:rPr>
                        <a:t>No. of computers in labs:</a:t>
                      </a:r>
                      <a:endParaRPr lang="en-IN" sz="1800" b="0" dirty="0">
                        <a:effectLst/>
                        <a:latin typeface="Times New Roman" panose="02020603050405020304" pitchFamily="18" charset="0"/>
                        <a:cs typeface="Times New Roman" panose="02020603050405020304" pitchFamily="18" charset="0"/>
                      </a:endParaRPr>
                    </a:p>
                  </a:txBody>
                  <a:tcPr/>
                </a:tc>
                <a:tc>
                  <a:txBody>
                    <a:bodyPr/>
                    <a:lstStyle/>
                    <a:p>
                      <a:pPr algn="ctr"/>
                      <a:r>
                        <a:rPr lang="en-IN" dirty="0"/>
                        <a:t>1920</a:t>
                      </a:r>
                      <a:endParaRPr lang="en-US" dirty="0"/>
                    </a:p>
                  </a:txBody>
                  <a:tcPr/>
                </a:tc>
                <a:extLst>
                  <a:ext uri="{0D108BD9-81ED-4DB2-BD59-A6C34878D82A}">
                    <a16:rowId xmlns:a16="http://schemas.microsoft.com/office/drawing/2014/main" xmlns="" val="10001"/>
                  </a:ext>
                </a:extLst>
              </a:tr>
              <a:tr h="42326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cs typeface="Times New Roman" panose="02020603050405020304" pitchFamily="18" charset="0"/>
                        </a:rPr>
                        <a:t>No. of license software: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rPr>
                        <a:t>No. of Operating Systems</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ctr"/>
                      <a:endParaRPr lang="en-US" dirty="0"/>
                    </a:p>
                    <a:p>
                      <a:pPr algn="ctr"/>
                      <a:endParaRPr lang="en-US" dirty="0"/>
                    </a:p>
                    <a:p>
                      <a:pPr algn="ctr"/>
                      <a:r>
                        <a:rPr lang="en-US" dirty="0"/>
                        <a:t>1920</a:t>
                      </a:r>
                    </a:p>
                  </a:txBody>
                  <a:tcPr/>
                </a:tc>
                <a:extLst>
                  <a:ext uri="{0D108BD9-81ED-4DB2-BD59-A6C34878D82A}">
                    <a16:rowId xmlns:a16="http://schemas.microsoft.com/office/drawing/2014/main" xmlns="" val="10002"/>
                  </a:ext>
                </a:extLst>
              </a:tr>
              <a:tr h="42326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rPr>
                        <a:t>SPSS</a:t>
                      </a:r>
                    </a:p>
                  </a:txBody>
                  <a:tcPr/>
                </a:tc>
                <a:tc>
                  <a:txBody>
                    <a:bodyPr/>
                    <a:lstStyle/>
                    <a:p>
                      <a:pPr algn="ctr"/>
                      <a:r>
                        <a:rPr lang="en-IN" dirty="0"/>
                        <a:t>10</a:t>
                      </a:r>
                      <a:endParaRPr lang="en-US" dirty="0"/>
                    </a:p>
                  </a:txBody>
                  <a:tcPr/>
                </a:tc>
                <a:extLst>
                  <a:ext uri="{0D108BD9-81ED-4DB2-BD59-A6C34878D82A}">
                    <a16:rowId xmlns:a16="http://schemas.microsoft.com/office/drawing/2014/main" xmlns="" val="10003"/>
                  </a:ext>
                </a:extLst>
              </a:tr>
              <a:tr h="42326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rPr>
                        <a:t>Adobe</a:t>
                      </a:r>
                    </a:p>
                  </a:txBody>
                  <a:tcPr/>
                </a:tc>
                <a:tc>
                  <a:txBody>
                    <a:bodyPr/>
                    <a:lstStyle/>
                    <a:p>
                      <a:pPr algn="ctr"/>
                      <a:r>
                        <a:rPr lang="en-IN" dirty="0"/>
                        <a:t>15</a:t>
                      </a:r>
                      <a:endParaRPr lang="en-US" dirty="0"/>
                    </a:p>
                  </a:txBody>
                  <a:tcPr/>
                </a:tc>
                <a:extLst>
                  <a:ext uri="{0D108BD9-81ED-4DB2-BD59-A6C34878D82A}">
                    <a16:rowId xmlns:a16="http://schemas.microsoft.com/office/drawing/2014/main" xmlns="" val="10004"/>
                  </a:ext>
                </a:extLst>
              </a:tr>
              <a:tr h="42326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cs typeface="Times New Roman" panose="02020603050405020304" pitchFamily="18" charset="0"/>
                        </a:rPr>
                        <a:t>Simulation software</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ctr"/>
                      <a:r>
                        <a:rPr lang="en-IN" dirty="0"/>
                        <a:t>03</a:t>
                      </a:r>
                      <a:endParaRPr lang="en-US" dirty="0"/>
                    </a:p>
                  </a:txBody>
                  <a:tcPr/>
                </a:tc>
                <a:extLst>
                  <a:ext uri="{0D108BD9-81ED-4DB2-BD59-A6C34878D82A}">
                    <a16:rowId xmlns:a16="http://schemas.microsoft.com/office/drawing/2014/main" xmlns="" val="10005"/>
                  </a:ext>
                </a:extLst>
              </a:tr>
              <a:tr h="42326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cs typeface="Times New Roman" panose="02020603050405020304" pitchFamily="18" charset="0"/>
                        </a:rPr>
                        <a:t>Microsoft Dynamic NAV licenses</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ctr"/>
                      <a:r>
                        <a:rPr lang="en-IN" dirty="0"/>
                        <a:t>56</a:t>
                      </a:r>
                      <a:endParaRPr lang="en-US" dirty="0"/>
                    </a:p>
                  </a:txBody>
                  <a:tcPr/>
                </a:tc>
                <a:extLst>
                  <a:ext uri="{0D108BD9-81ED-4DB2-BD59-A6C34878D82A}">
                    <a16:rowId xmlns:a16="http://schemas.microsoft.com/office/drawing/2014/main" xmlns="" val="10006"/>
                  </a:ext>
                </a:extLst>
              </a:tr>
              <a:tr h="42326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cs typeface="Times New Roman" panose="02020603050405020304" pitchFamily="18" charset="0"/>
                        </a:rPr>
                        <a:t>Dental Management Software</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ctr"/>
                      <a:r>
                        <a:rPr lang="en-IN" dirty="0"/>
                        <a:t>01</a:t>
                      </a:r>
                      <a:endParaRPr lang="en-US" dirty="0"/>
                    </a:p>
                  </a:txBody>
                  <a:tcPr/>
                </a:tc>
                <a:extLst>
                  <a:ext uri="{0D108BD9-81ED-4DB2-BD59-A6C34878D82A}">
                    <a16:rowId xmlns:a16="http://schemas.microsoft.com/office/drawing/2014/main" xmlns="" val="10007"/>
                  </a:ext>
                </a:extLst>
              </a:tr>
              <a:tr h="42326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cs typeface="Times New Roman" panose="02020603050405020304" pitchFamily="18" charset="0"/>
                        </a:rPr>
                        <a:t>HIS-Miracle</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ctr"/>
                      <a:r>
                        <a:rPr lang="en-IN" dirty="0"/>
                        <a:t>01</a:t>
                      </a:r>
                      <a:endParaRPr lang="en-US" dirty="0"/>
                    </a:p>
                  </a:txBody>
                  <a:tcPr/>
                </a:tc>
                <a:extLst>
                  <a:ext uri="{0D108BD9-81ED-4DB2-BD59-A6C34878D82A}">
                    <a16:rowId xmlns:a16="http://schemas.microsoft.com/office/drawing/2014/main" xmlns="" val="10008"/>
                  </a:ext>
                </a:extLst>
              </a:tr>
              <a:tr h="42326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cs typeface="Times New Roman" panose="02020603050405020304" pitchFamily="18" charset="0"/>
                        </a:rPr>
                        <a:t>Campus Connect</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ctr"/>
                      <a:r>
                        <a:rPr lang="en-IN" dirty="0"/>
                        <a:t>01</a:t>
                      </a:r>
                      <a:endParaRPr lang="en-US" dirty="0"/>
                    </a:p>
                  </a:txBody>
                  <a:tcPr/>
                </a:tc>
                <a:extLst>
                  <a:ext uri="{0D108BD9-81ED-4DB2-BD59-A6C34878D82A}">
                    <a16:rowId xmlns:a16="http://schemas.microsoft.com/office/drawing/2014/main" xmlns="" val="10009"/>
                  </a:ext>
                </a:extLst>
              </a:tr>
            </a:tbl>
          </a:graphicData>
        </a:graphic>
      </p:graphicFrame>
      <p:pic>
        <p:nvPicPr>
          <p:cNvPr id="4"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1308392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2417956223"/>
              </p:ext>
            </p:extLst>
          </p:nvPr>
        </p:nvGraphicFramePr>
        <p:xfrm>
          <a:off x="149860" y="1000336"/>
          <a:ext cx="11328401" cy="5416969"/>
        </p:xfrm>
        <a:graphic>
          <a:graphicData uri="http://schemas.openxmlformats.org/drawingml/2006/table">
            <a:tbl>
              <a:tblPr firstRow="1" bandRow="1">
                <a:tableStyleId>{5C22544A-7EE6-4342-B048-85BDC9FD1C3A}</a:tableStyleId>
              </a:tblPr>
              <a:tblGrid>
                <a:gridCol w="9501696">
                  <a:extLst>
                    <a:ext uri="{9D8B030D-6E8A-4147-A177-3AD203B41FA5}">
                      <a16:colId xmlns:a16="http://schemas.microsoft.com/office/drawing/2014/main" xmlns="" val="20000"/>
                    </a:ext>
                  </a:extLst>
                </a:gridCol>
                <a:gridCol w="1826705">
                  <a:extLst>
                    <a:ext uri="{9D8B030D-6E8A-4147-A177-3AD203B41FA5}">
                      <a16:colId xmlns:a16="http://schemas.microsoft.com/office/drawing/2014/main" xmlns="" val="20001"/>
                    </a:ext>
                  </a:extLst>
                </a:gridCol>
              </a:tblGrid>
              <a:tr h="38768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Times New Roman" panose="02020603050405020304" pitchFamily="18" charset="0"/>
                          <a:cs typeface="Times New Roman" panose="02020603050405020304" pitchFamily="18" charset="0"/>
                        </a:rPr>
                        <a:t>I-Mac Operating System</a:t>
                      </a:r>
                      <a:endParaRPr lang="en-IN" sz="1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ctr"/>
                      <a:r>
                        <a:rPr lang="en-IN" b="0" dirty="0">
                          <a:solidFill>
                            <a:schemeClr val="bg1"/>
                          </a:solidFill>
                          <a:latin typeface="+mj-lt"/>
                        </a:rPr>
                        <a:t>15</a:t>
                      </a:r>
                      <a:endParaRPr lang="en-US" b="0" dirty="0">
                        <a:solidFill>
                          <a:schemeClr val="bg1"/>
                        </a:solidFill>
                        <a:latin typeface="+mj-lt"/>
                      </a:endParaRPr>
                    </a:p>
                  </a:txBody>
                  <a:tcPr/>
                </a:tc>
                <a:extLst>
                  <a:ext uri="{0D108BD9-81ED-4DB2-BD59-A6C34878D82A}">
                    <a16:rowId xmlns:a16="http://schemas.microsoft.com/office/drawing/2014/main" xmlns="" val="10000"/>
                  </a:ext>
                </a:extLst>
              </a:tr>
              <a:tr h="387685">
                <a:tc>
                  <a:txBody>
                    <a:bodyPr/>
                    <a:lstStyle/>
                    <a:p>
                      <a:pPr marL="0" marR="0">
                        <a:spcBef>
                          <a:spcPts val="0"/>
                        </a:spcBef>
                        <a:spcAft>
                          <a:spcPts val="0"/>
                        </a:spcAft>
                      </a:pPr>
                      <a:r>
                        <a:rPr lang="en-US" sz="2400" b="0" dirty="0">
                          <a:solidFill>
                            <a:schemeClr val="bg1"/>
                          </a:solidFill>
                          <a:effectLst/>
                          <a:latin typeface="Times New Roman" panose="02020603050405020304" pitchFamily="18" charset="0"/>
                          <a:cs typeface="Times New Roman" panose="02020603050405020304" pitchFamily="18" charset="0"/>
                        </a:rPr>
                        <a:t>Coral Draw</a:t>
                      </a:r>
                      <a:endParaRPr lang="en-IN" sz="24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06" marR="27206" marT="0" marB="0"/>
                </a:tc>
                <a:tc>
                  <a:txBody>
                    <a:bodyPr/>
                    <a:lstStyle/>
                    <a:p>
                      <a:pPr algn="ctr"/>
                      <a:r>
                        <a:rPr lang="en-IN" b="0" dirty="0">
                          <a:solidFill>
                            <a:schemeClr val="bg1"/>
                          </a:solidFill>
                          <a:latin typeface="+mj-lt"/>
                        </a:rPr>
                        <a:t>05</a:t>
                      </a:r>
                      <a:endParaRPr lang="en-US" b="0" dirty="0">
                        <a:solidFill>
                          <a:schemeClr val="bg1"/>
                        </a:solidFill>
                        <a:latin typeface="+mj-lt"/>
                      </a:endParaRPr>
                    </a:p>
                  </a:txBody>
                  <a:tcPr/>
                </a:tc>
                <a:extLst>
                  <a:ext uri="{0D108BD9-81ED-4DB2-BD59-A6C34878D82A}">
                    <a16:rowId xmlns:a16="http://schemas.microsoft.com/office/drawing/2014/main" xmlns="" val="10001"/>
                  </a:ext>
                </a:extLst>
              </a:tr>
              <a:tr h="387685">
                <a:tc>
                  <a:txBody>
                    <a:bodyPr/>
                    <a:lstStyle/>
                    <a:p>
                      <a:pPr marL="0" marR="0">
                        <a:spcBef>
                          <a:spcPts val="0"/>
                        </a:spcBef>
                        <a:spcAft>
                          <a:spcPts val="0"/>
                        </a:spcAft>
                      </a:pPr>
                      <a:r>
                        <a:rPr lang="en-US" sz="2400" b="0" dirty="0">
                          <a:solidFill>
                            <a:schemeClr val="bg1"/>
                          </a:solidFill>
                          <a:effectLst/>
                          <a:latin typeface="Times New Roman" panose="02020603050405020304" pitchFamily="18" charset="0"/>
                          <a:cs typeface="Times New Roman" panose="02020603050405020304" pitchFamily="18" charset="0"/>
                        </a:rPr>
                        <a:t>SQL server</a:t>
                      </a:r>
                      <a:endParaRPr lang="en-IN" sz="24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06" marR="27206" marT="0" marB="0"/>
                </a:tc>
                <a:tc>
                  <a:txBody>
                    <a:bodyPr/>
                    <a:lstStyle/>
                    <a:p>
                      <a:pPr algn="ctr"/>
                      <a:r>
                        <a:rPr lang="en-IN" b="0" dirty="0">
                          <a:solidFill>
                            <a:schemeClr val="bg1"/>
                          </a:solidFill>
                          <a:latin typeface="+mj-lt"/>
                        </a:rPr>
                        <a:t>04</a:t>
                      </a:r>
                      <a:endParaRPr lang="en-US" b="0" dirty="0">
                        <a:solidFill>
                          <a:schemeClr val="bg1"/>
                        </a:solidFill>
                        <a:latin typeface="+mj-lt"/>
                      </a:endParaRPr>
                    </a:p>
                  </a:txBody>
                  <a:tcPr/>
                </a:tc>
                <a:extLst>
                  <a:ext uri="{0D108BD9-81ED-4DB2-BD59-A6C34878D82A}">
                    <a16:rowId xmlns:a16="http://schemas.microsoft.com/office/drawing/2014/main" xmlns="" val="10002"/>
                  </a:ext>
                </a:extLst>
              </a:tr>
              <a:tr h="387685">
                <a:tc>
                  <a:txBody>
                    <a:bodyPr/>
                    <a:lstStyle/>
                    <a:p>
                      <a:pPr marL="0" marR="0">
                        <a:spcBef>
                          <a:spcPts val="0"/>
                        </a:spcBef>
                        <a:spcAft>
                          <a:spcPts val="0"/>
                        </a:spcAft>
                      </a:pPr>
                      <a:r>
                        <a:rPr lang="en-US" sz="2400" b="0" dirty="0">
                          <a:solidFill>
                            <a:schemeClr val="bg1"/>
                          </a:solidFill>
                          <a:effectLst/>
                          <a:latin typeface="Times New Roman" panose="02020603050405020304" pitchFamily="18" charset="0"/>
                          <a:cs typeface="Times New Roman" panose="02020603050405020304" pitchFamily="18" charset="0"/>
                        </a:rPr>
                        <a:t>User CAL</a:t>
                      </a:r>
                      <a:endParaRPr lang="en-IN" sz="24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06" marR="27206" marT="0" marB="0"/>
                </a:tc>
                <a:tc>
                  <a:txBody>
                    <a:bodyPr/>
                    <a:lstStyle/>
                    <a:p>
                      <a:pPr algn="ctr"/>
                      <a:r>
                        <a:rPr lang="en-IN" b="0" dirty="0">
                          <a:solidFill>
                            <a:schemeClr val="bg1"/>
                          </a:solidFill>
                          <a:latin typeface="+mj-lt"/>
                        </a:rPr>
                        <a:t>20</a:t>
                      </a:r>
                      <a:endParaRPr lang="en-US" b="0" dirty="0">
                        <a:solidFill>
                          <a:schemeClr val="bg1"/>
                        </a:solidFill>
                        <a:latin typeface="+mj-lt"/>
                      </a:endParaRPr>
                    </a:p>
                  </a:txBody>
                  <a:tcPr/>
                </a:tc>
                <a:extLst>
                  <a:ext uri="{0D108BD9-81ED-4DB2-BD59-A6C34878D82A}">
                    <a16:rowId xmlns:a16="http://schemas.microsoft.com/office/drawing/2014/main" xmlns="" val="10003"/>
                  </a:ext>
                </a:extLst>
              </a:tr>
              <a:tr h="387685">
                <a:tc>
                  <a:txBody>
                    <a:bodyPr/>
                    <a:lstStyle/>
                    <a:p>
                      <a:pPr marL="0" marR="0">
                        <a:spcBef>
                          <a:spcPts val="0"/>
                        </a:spcBef>
                        <a:spcAft>
                          <a:spcPts val="0"/>
                        </a:spcAft>
                      </a:pPr>
                      <a:r>
                        <a:rPr lang="en-US" sz="2400" b="0" dirty="0">
                          <a:solidFill>
                            <a:schemeClr val="bg1"/>
                          </a:solidFill>
                          <a:effectLst/>
                          <a:latin typeface="Times New Roman" panose="02020603050405020304" pitchFamily="18" charset="0"/>
                          <a:cs typeface="Times New Roman" panose="02020603050405020304" pitchFamily="18" charset="0"/>
                        </a:rPr>
                        <a:t>Device CAL</a:t>
                      </a:r>
                      <a:endParaRPr lang="en-IN" sz="24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06" marR="27206" marT="0" marB="0"/>
                </a:tc>
                <a:tc>
                  <a:txBody>
                    <a:bodyPr/>
                    <a:lstStyle/>
                    <a:p>
                      <a:pPr algn="ctr"/>
                      <a:r>
                        <a:rPr lang="en-IN" b="0" dirty="0">
                          <a:solidFill>
                            <a:schemeClr val="bg1"/>
                          </a:solidFill>
                          <a:latin typeface="+mj-lt"/>
                        </a:rPr>
                        <a:t>22</a:t>
                      </a:r>
                      <a:endParaRPr lang="en-US" b="0" dirty="0">
                        <a:solidFill>
                          <a:schemeClr val="bg1"/>
                        </a:solidFill>
                        <a:latin typeface="+mj-lt"/>
                      </a:endParaRPr>
                    </a:p>
                  </a:txBody>
                  <a:tcPr/>
                </a:tc>
                <a:extLst>
                  <a:ext uri="{0D108BD9-81ED-4DB2-BD59-A6C34878D82A}">
                    <a16:rowId xmlns:a16="http://schemas.microsoft.com/office/drawing/2014/main" xmlns="" val="10004"/>
                  </a:ext>
                </a:extLst>
              </a:tr>
              <a:tr h="387685">
                <a:tc>
                  <a:txBody>
                    <a:bodyPr/>
                    <a:lstStyle/>
                    <a:p>
                      <a:pPr marL="0" marR="0">
                        <a:spcBef>
                          <a:spcPts val="0"/>
                        </a:spcBef>
                        <a:spcAft>
                          <a:spcPts val="0"/>
                        </a:spcAft>
                      </a:pPr>
                      <a:r>
                        <a:rPr lang="en-US" sz="2400" b="0" dirty="0">
                          <a:solidFill>
                            <a:schemeClr val="bg1"/>
                          </a:solidFill>
                          <a:effectLst/>
                          <a:latin typeface="Times New Roman" panose="02020603050405020304" pitchFamily="18" charset="0"/>
                          <a:cs typeface="Times New Roman" panose="02020603050405020304" pitchFamily="18" charset="0"/>
                        </a:rPr>
                        <a:t>Window Server Standard</a:t>
                      </a:r>
                      <a:endParaRPr lang="en-IN" sz="24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06" marR="27206" marT="0" marB="0"/>
                </a:tc>
                <a:tc>
                  <a:txBody>
                    <a:bodyPr/>
                    <a:lstStyle/>
                    <a:p>
                      <a:pPr algn="ctr"/>
                      <a:r>
                        <a:rPr lang="en-IN" b="0" dirty="0">
                          <a:solidFill>
                            <a:schemeClr val="bg1"/>
                          </a:solidFill>
                          <a:latin typeface="+mj-lt"/>
                        </a:rPr>
                        <a:t>04</a:t>
                      </a:r>
                      <a:endParaRPr lang="en-US" b="0" dirty="0">
                        <a:solidFill>
                          <a:schemeClr val="bg1"/>
                        </a:solidFill>
                        <a:latin typeface="+mj-lt"/>
                      </a:endParaRPr>
                    </a:p>
                  </a:txBody>
                  <a:tcPr/>
                </a:tc>
                <a:extLst>
                  <a:ext uri="{0D108BD9-81ED-4DB2-BD59-A6C34878D82A}">
                    <a16:rowId xmlns:a16="http://schemas.microsoft.com/office/drawing/2014/main" xmlns="" val="10005"/>
                  </a:ext>
                </a:extLst>
              </a:tr>
              <a:tr h="387685">
                <a:tc>
                  <a:txBody>
                    <a:bodyPr/>
                    <a:lstStyle/>
                    <a:p>
                      <a:pPr marL="0" marR="0">
                        <a:spcBef>
                          <a:spcPts val="0"/>
                        </a:spcBef>
                        <a:spcAft>
                          <a:spcPts val="0"/>
                        </a:spcAft>
                      </a:pPr>
                      <a:r>
                        <a:rPr lang="en-US" sz="2400" b="0" dirty="0">
                          <a:solidFill>
                            <a:schemeClr val="bg1"/>
                          </a:solidFill>
                          <a:effectLst/>
                          <a:latin typeface="Times New Roman" panose="02020603050405020304" pitchFamily="18" charset="0"/>
                          <a:cs typeface="Times New Roman" panose="02020603050405020304" pitchFamily="18" charset="0"/>
                        </a:rPr>
                        <a:t>CRM (Lead Management system)</a:t>
                      </a:r>
                      <a:endParaRPr lang="en-IN" sz="24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06" marR="27206" marT="0" marB="0"/>
                </a:tc>
                <a:tc>
                  <a:txBody>
                    <a:bodyPr/>
                    <a:lstStyle/>
                    <a:p>
                      <a:pPr algn="ctr"/>
                      <a:r>
                        <a:rPr lang="en-IN" b="0" dirty="0">
                          <a:solidFill>
                            <a:schemeClr val="bg1"/>
                          </a:solidFill>
                          <a:latin typeface="+mj-lt"/>
                        </a:rPr>
                        <a:t>35</a:t>
                      </a:r>
                      <a:endParaRPr lang="en-US" b="0" dirty="0">
                        <a:solidFill>
                          <a:schemeClr val="bg1"/>
                        </a:solidFill>
                        <a:latin typeface="+mj-lt"/>
                      </a:endParaRPr>
                    </a:p>
                  </a:txBody>
                  <a:tcPr/>
                </a:tc>
                <a:extLst>
                  <a:ext uri="{0D108BD9-81ED-4DB2-BD59-A6C34878D82A}">
                    <a16:rowId xmlns:a16="http://schemas.microsoft.com/office/drawing/2014/main" xmlns="" val="10006"/>
                  </a:ext>
                </a:extLst>
              </a:tr>
              <a:tr h="387685">
                <a:tc>
                  <a:txBody>
                    <a:bodyPr/>
                    <a:lstStyle/>
                    <a:p>
                      <a:pPr marL="0" marR="0">
                        <a:spcBef>
                          <a:spcPts val="0"/>
                        </a:spcBef>
                        <a:spcAft>
                          <a:spcPts val="0"/>
                        </a:spcAft>
                      </a:pPr>
                      <a:r>
                        <a:rPr lang="en-US" sz="2400" b="0" dirty="0">
                          <a:solidFill>
                            <a:schemeClr val="bg1"/>
                          </a:solidFill>
                          <a:effectLst/>
                          <a:latin typeface="Times New Roman" panose="02020603050405020304" pitchFamily="18" charset="0"/>
                          <a:cs typeface="Times New Roman" panose="02020603050405020304" pitchFamily="18" charset="0"/>
                        </a:rPr>
                        <a:t>Zoom license for online classes</a:t>
                      </a:r>
                      <a:endParaRPr lang="en-IN" sz="24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06" marR="27206" marT="0" marB="0"/>
                </a:tc>
                <a:tc>
                  <a:txBody>
                    <a:bodyPr/>
                    <a:lstStyle/>
                    <a:p>
                      <a:pPr algn="ctr"/>
                      <a:r>
                        <a:rPr lang="en-IN" b="0" dirty="0">
                          <a:solidFill>
                            <a:schemeClr val="bg1"/>
                          </a:solidFill>
                          <a:latin typeface="+mj-lt"/>
                        </a:rPr>
                        <a:t>10</a:t>
                      </a:r>
                      <a:endParaRPr lang="en-US" b="0" dirty="0">
                        <a:solidFill>
                          <a:schemeClr val="bg1"/>
                        </a:solidFill>
                        <a:latin typeface="+mj-lt"/>
                      </a:endParaRPr>
                    </a:p>
                  </a:txBody>
                  <a:tcPr/>
                </a:tc>
                <a:extLst>
                  <a:ext uri="{0D108BD9-81ED-4DB2-BD59-A6C34878D82A}">
                    <a16:rowId xmlns:a16="http://schemas.microsoft.com/office/drawing/2014/main" xmlns="" val="10007"/>
                  </a:ext>
                </a:extLst>
              </a:tr>
              <a:tr h="38768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dirty="0">
                          <a:solidFill>
                            <a:schemeClr val="bg1"/>
                          </a:solidFill>
                          <a:effectLst/>
                          <a:latin typeface="Times New Roman" panose="02020603050405020304" pitchFamily="18" charset="0"/>
                          <a:cs typeface="Times New Roman" panose="02020603050405020304" pitchFamily="18" charset="0"/>
                        </a:rPr>
                        <a:t>Microsoft Campus Agreement for all labs</a:t>
                      </a:r>
                    </a:p>
                  </a:txBody>
                  <a:tcPr marL="27206" marR="27206" marT="0" marB="0"/>
                </a:tc>
                <a:tc>
                  <a:txBody>
                    <a:bodyPr/>
                    <a:lstStyle/>
                    <a:p>
                      <a:pPr algn="ctr"/>
                      <a:r>
                        <a:rPr lang="en-IN" b="0" dirty="0">
                          <a:solidFill>
                            <a:schemeClr val="bg1"/>
                          </a:solidFill>
                          <a:latin typeface="+mj-lt"/>
                        </a:rPr>
                        <a:t>200</a:t>
                      </a:r>
                      <a:endParaRPr lang="en-US" b="0" dirty="0">
                        <a:solidFill>
                          <a:schemeClr val="bg1"/>
                        </a:solidFill>
                        <a:latin typeface="+mj-lt"/>
                      </a:endParaRPr>
                    </a:p>
                  </a:txBody>
                  <a:tcPr/>
                </a:tc>
                <a:extLst>
                  <a:ext uri="{0D108BD9-81ED-4DB2-BD59-A6C34878D82A}">
                    <a16:rowId xmlns:a16="http://schemas.microsoft.com/office/drawing/2014/main" xmlns="" val="10008"/>
                  </a:ext>
                </a:extLst>
              </a:tr>
              <a:tr h="38768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N" sz="2400" b="0" dirty="0">
                          <a:solidFill>
                            <a:schemeClr val="bg1"/>
                          </a:solidFill>
                          <a:effectLst/>
                          <a:latin typeface="Times New Roman" panose="02020603050405020304" pitchFamily="18" charset="0"/>
                          <a:cs typeface="Times New Roman" panose="02020603050405020304" pitchFamily="18" charset="0"/>
                        </a:rPr>
                        <a:t>No. of simulation labs</a:t>
                      </a:r>
                      <a:endParaRPr lang="en-US" sz="24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06" marR="27206" marT="0" marB="0"/>
                </a:tc>
                <a:tc>
                  <a:txBody>
                    <a:bodyPr/>
                    <a:lstStyle/>
                    <a:p>
                      <a:pPr algn="ctr"/>
                      <a:r>
                        <a:rPr lang="en-IN" b="0" dirty="0">
                          <a:solidFill>
                            <a:schemeClr val="bg1"/>
                          </a:solidFill>
                          <a:latin typeface="+mj-lt"/>
                        </a:rPr>
                        <a:t>02</a:t>
                      </a:r>
                      <a:endParaRPr lang="en-US" b="0" dirty="0">
                        <a:solidFill>
                          <a:schemeClr val="bg1"/>
                        </a:solidFill>
                        <a:latin typeface="+mj-lt"/>
                      </a:endParaRPr>
                    </a:p>
                  </a:txBody>
                  <a:tcPr/>
                </a:tc>
                <a:extLst>
                  <a:ext uri="{0D108BD9-81ED-4DB2-BD59-A6C34878D82A}">
                    <a16:rowId xmlns:a16="http://schemas.microsoft.com/office/drawing/2014/main" xmlns="" val="10009"/>
                  </a:ext>
                </a:extLst>
              </a:tr>
              <a:tr h="38768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Olympus Great Learning LMS</a:t>
                      </a:r>
                    </a:p>
                  </a:txBody>
                  <a:tcPr marL="27206" marR="27206" marT="0" marB="0"/>
                </a:tc>
                <a:tc>
                  <a:txBody>
                    <a:bodyPr/>
                    <a:lstStyle/>
                    <a:p>
                      <a:pPr algn="ctr"/>
                      <a:endParaRPr lang="en-US" b="0" dirty="0">
                        <a:solidFill>
                          <a:schemeClr val="bg1"/>
                        </a:solidFill>
                        <a:latin typeface="+mj-lt"/>
                      </a:endParaRPr>
                    </a:p>
                  </a:txBody>
                  <a:tcPr/>
                </a:tc>
                <a:extLst>
                  <a:ext uri="{0D108BD9-81ED-4DB2-BD59-A6C34878D82A}">
                    <a16:rowId xmlns:a16="http://schemas.microsoft.com/office/drawing/2014/main" xmlns="" val="10010"/>
                  </a:ext>
                </a:extLst>
              </a:tr>
              <a:tr h="38768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kern="1200" dirty="0">
                          <a:solidFill>
                            <a:schemeClr val="bg1"/>
                          </a:solidFill>
                          <a:effectLst/>
                          <a:latin typeface="Times New Roman" panose="02020603050405020304" pitchFamily="18" charset="0"/>
                          <a:ea typeface="+mn-ea"/>
                          <a:cs typeface="Times New Roman" panose="02020603050405020304" pitchFamily="18" charset="0"/>
                        </a:rPr>
                        <a:t>Hospital Information System software                                                                    </a:t>
                      </a:r>
                    </a:p>
                  </a:txBody>
                  <a:tcPr marL="27206" marR="27206" marT="0" marB="0"/>
                </a:tc>
                <a:tc>
                  <a:txBody>
                    <a:bodyPr/>
                    <a:lstStyle/>
                    <a:p>
                      <a:pPr algn="ctr"/>
                      <a:r>
                        <a:rPr lang="en-US" b="0" dirty="0">
                          <a:solidFill>
                            <a:schemeClr val="bg1"/>
                          </a:solidFill>
                          <a:latin typeface="+mj-lt"/>
                        </a:rPr>
                        <a:t>01</a:t>
                      </a:r>
                    </a:p>
                  </a:txBody>
                  <a:tcPr/>
                </a:tc>
                <a:extLst>
                  <a:ext uri="{0D108BD9-81ED-4DB2-BD59-A6C34878D82A}">
                    <a16:rowId xmlns:a16="http://schemas.microsoft.com/office/drawing/2014/main" xmlns="" val="10011"/>
                  </a:ext>
                </a:extLst>
              </a:tr>
              <a:tr h="76474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kern="1200" dirty="0">
                          <a:solidFill>
                            <a:schemeClr val="bg1"/>
                          </a:solidFill>
                          <a:effectLst/>
                          <a:latin typeface="Times New Roman" panose="02020603050405020304" pitchFamily="18" charset="0"/>
                          <a:ea typeface="+mn-ea"/>
                          <a:cs typeface="Times New Roman" panose="02020603050405020304" pitchFamily="18" charset="0"/>
                        </a:rPr>
                        <a:t>Dental OPS using Dental Management software (DMS).</a:t>
                      </a:r>
                      <a:endParaRPr lang="en-IN" sz="32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206" marR="27206" marT="0" marB="0"/>
                </a:tc>
                <a:tc>
                  <a:txBody>
                    <a:bodyPr/>
                    <a:lstStyle/>
                    <a:p>
                      <a:pPr algn="ctr"/>
                      <a:r>
                        <a:rPr lang="en-US" b="0" dirty="0">
                          <a:solidFill>
                            <a:schemeClr val="bg1"/>
                          </a:solidFill>
                          <a:latin typeface="+mj-lt"/>
                        </a:rPr>
                        <a:t>01</a:t>
                      </a:r>
                    </a:p>
                  </a:txBody>
                  <a:tcPr/>
                </a:tc>
                <a:extLst>
                  <a:ext uri="{0D108BD9-81ED-4DB2-BD59-A6C34878D82A}">
                    <a16:rowId xmlns:a16="http://schemas.microsoft.com/office/drawing/2014/main" xmlns="" val="10012"/>
                  </a:ext>
                </a:extLst>
              </a:tr>
            </a:tbl>
          </a:graphicData>
        </a:graphic>
      </p:graphicFrame>
      <p:pic>
        <p:nvPicPr>
          <p:cNvPr id="4"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
        <p:nvSpPr>
          <p:cNvPr id="5" name="Title 1">
            <a:extLst>
              <a:ext uri="{FF2B5EF4-FFF2-40B4-BE49-F238E27FC236}">
                <a16:creationId xmlns:a16="http://schemas.microsoft.com/office/drawing/2014/main" xmlns="" id="{8970AB36-0122-4888-B3CA-0C946D84AE4A}"/>
              </a:ext>
            </a:extLst>
          </p:cNvPr>
          <p:cNvSpPr txBox="1">
            <a:spLocks/>
          </p:cNvSpPr>
          <p:nvPr/>
        </p:nvSpPr>
        <p:spPr>
          <a:xfrm>
            <a:off x="0" y="0"/>
            <a:ext cx="12192000" cy="838200"/>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000" b="1" dirty="0" err="1" smtClean="0">
                <a:solidFill>
                  <a:srgbClr val="FFC000"/>
                </a:solidFill>
                <a:latin typeface="Arial" panose="020B0604020202020204" pitchFamily="34" charset="0"/>
                <a:ea typeface="Times New Roman" panose="02020603050405020304" pitchFamily="18" charset="0"/>
                <a:cs typeface="+mj-cs"/>
              </a:rPr>
              <a:t>Contd</a:t>
            </a:r>
            <a:r>
              <a:rPr lang="en-US" sz="3000" b="1" dirty="0" smtClean="0">
                <a:solidFill>
                  <a:srgbClr val="FFC000"/>
                </a:solidFill>
                <a:latin typeface="Arial" panose="020B0604020202020204" pitchFamily="34" charset="0"/>
                <a:ea typeface="Times New Roman" panose="02020603050405020304" pitchFamily="18" charset="0"/>
                <a:cs typeface="+mj-cs"/>
              </a:rPr>
              <a:t>…</a:t>
            </a:r>
            <a:r>
              <a:rPr kumimoji="0" lang="en-US" sz="3000" b="1" i="0" u="none" strike="noStrike" kern="1200" cap="none" spc="0" normalizeH="0" baseline="0" noProof="0" dirty="0" smtClean="0">
                <a:ln>
                  <a:noFill/>
                </a:ln>
                <a:solidFill>
                  <a:srgbClr val="FFC000"/>
                </a:solidFill>
                <a:effectLst/>
                <a:uLnTx/>
                <a:uFillTx/>
                <a:latin typeface="Arial" panose="020B0604020202020204" pitchFamily="34" charset="0"/>
                <a:ea typeface="Times New Roman" panose="02020603050405020304" pitchFamily="18" charset="0"/>
                <a:cs typeface="+mj-cs"/>
              </a:rPr>
              <a:t> </a:t>
            </a:r>
            <a:endParaRPr kumimoji="0" lang="en-IN" sz="3000" b="1" i="0" u="none" strike="noStrike" kern="1200" cap="none" spc="0" normalizeH="0" baseline="0" noProof="0" dirty="0">
              <a:ln>
                <a:noFill/>
              </a:ln>
              <a:solidFill>
                <a:srgbClr val="FFC000"/>
              </a:solidFill>
              <a:effectLst/>
              <a:uLnTx/>
              <a:uFillTx/>
              <a:latin typeface="+mj-lt"/>
              <a:ea typeface="+mj-ea"/>
              <a:cs typeface="+mj-cs"/>
            </a:endParaRPr>
          </a:p>
        </p:txBody>
      </p:sp>
    </p:spTree>
    <p:extLst>
      <p:ext uri="{BB962C8B-B14F-4D97-AF65-F5344CB8AC3E}">
        <p14:creationId xmlns:p14="http://schemas.microsoft.com/office/powerpoint/2010/main" xmlns="" val="2246652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CE783AE-5163-4FDF-BBA0-A95C375CED29}"/>
              </a:ext>
            </a:extLst>
          </p:cNvPr>
          <p:cNvSpPr txBox="1"/>
          <p:nvPr/>
        </p:nvSpPr>
        <p:spPr>
          <a:xfrm>
            <a:off x="0" y="386140"/>
            <a:ext cx="12192000" cy="5570756"/>
          </a:xfrm>
          <a:prstGeom prst="rect">
            <a:avLst/>
          </a:prstGeom>
          <a:noFill/>
        </p:spPr>
        <p:txBody>
          <a:bodyPr wrap="square">
            <a:spAutoFit/>
          </a:bodyPr>
          <a:lstStyle/>
          <a:p>
            <a:r>
              <a:rPr lang="en-IN" sz="2800" b="1" u="sng" dirty="0">
                <a:latin typeface="Times New Roman" panose="02020603050405020304" pitchFamily="18" charset="0"/>
                <a:cs typeface="Times New Roman" panose="02020603050405020304" pitchFamily="18" charset="0"/>
              </a:rPr>
              <a:t> Additional Facilities @ </a:t>
            </a:r>
            <a:r>
              <a:rPr lang="en-IN" sz="2800" b="1" u="sng" dirty="0" smtClean="0">
                <a:effectLst/>
                <a:latin typeface="Times New Roman" panose="02020603050405020304" pitchFamily="18" charset="0"/>
                <a:cs typeface="Times New Roman" panose="02020603050405020304" pitchFamily="18" charset="0"/>
              </a:rPr>
              <a:t>University  </a:t>
            </a:r>
            <a:r>
              <a:rPr lang="en-IN" sz="2800" b="1" u="sng" dirty="0">
                <a:effectLst/>
                <a:latin typeface="Times New Roman" panose="02020603050405020304" pitchFamily="18" charset="0"/>
                <a:cs typeface="Times New Roman" panose="02020603050405020304" pitchFamily="18" charset="0"/>
              </a:rPr>
              <a:t>:</a:t>
            </a:r>
          </a:p>
          <a:p>
            <a:endParaRPr lang="en-IN" sz="2800" b="1" u="sng"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en-IN" sz="2000" b="1" dirty="0">
                <a:effectLst/>
              </a:rPr>
              <a:t>Connectivity to National Knowledge Network under NME-ICT program of GOI </a:t>
            </a:r>
          </a:p>
          <a:p>
            <a:endParaRPr lang="en-IN" sz="2000" b="1" dirty="0"/>
          </a:p>
          <a:p>
            <a:pPr marL="342900" indent="-342900">
              <a:buFont typeface="Wingdings" panose="05000000000000000000" pitchFamily="2" charset="2"/>
              <a:buChar char="Ø"/>
            </a:pPr>
            <a:r>
              <a:rPr lang="en-IN" sz="2000" b="1" dirty="0">
                <a:effectLst/>
              </a:rPr>
              <a:t>In-house ERP using Microsoft Dynamics NAV to handle different academic activities such as</a:t>
            </a:r>
          </a:p>
          <a:p>
            <a:pPr marL="803275" indent="365125">
              <a:buFont typeface="Wingdings" pitchFamily="2" charset="2"/>
              <a:buChar char="v"/>
            </a:pPr>
            <a:r>
              <a:rPr lang="en-IN" sz="2000" b="1" dirty="0" smtClean="0">
                <a:effectLst/>
              </a:rPr>
              <a:t>Admissions.</a:t>
            </a:r>
            <a:endParaRPr lang="en-IN" sz="2000" b="1" dirty="0">
              <a:effectLst/>
            </a:endParaRPr>
          </a:p>
          <a:p>
            <a:pPr marL="803275" indent="365125">
              <a:buFont typeface="Wingdings" pitchFamily="2" charset="2"/>
              <a:buChar char="v"/>
            </a:pPr>
            <a:r>
              <a:rPr lang="en-IN" sz="2000" b="1" dirty="0" smtClean="0">
                <a:effectLst/>
              </a:rPr>
              <a:t>Enrolment.</a:t>
            </a:r>
            <a:endParaRPr lang="en-IN" sz="2000" b="1" dirty="0">
              <a:effectLst/>
            </a:endParaRPr>
          </a:p>
          <a:p>
            <a:pPr marL="803275" indent="365125">
              <a:buFont typeface="Wingdings" pitchFamily="2" charset="2"/>
              <a:buChar char="v"/>
            </a:pPr>
            <a:r>
              <a:rPr lang="en-IN" sz="2000" b="1" dirty="0">
                <a:effectLst/>
              </a:rPr>
              <a:t>Fee </a:t>
            </a:r>
            <a:r>
              <a:rPr lang="en-IN" sz="2000" b="1" dirty="0" smtClean="0">
                <a:effectLst/>
              </a:rPr>
              <a:t>Collection.</a:t>
            </a:r>
            <a:endParaRPr lang="en-IN" sz="2000" b="1" dirty="0">
              <a:effectLst/>
            </a:endParaRPr>
          </a:p>
          <a:p>
            <a:pPr marL="803275" indent="365125">
              <a:buFont typeface="Wingdings" pitchFamily="2" charset="2"/>
              <a:buChar char="v"/>
            </a:pPr>
            <a:r>
              <a:rPr lang="en-IN" sz="2000" b="1" dirty="0">
                <a:effectLst/>
              </a:rPr>
              <a:t>Academic </a:t>
            </a:r>
            <a:r>
              <a:rPr lang="en-IN" sz="2000" b="1" dirty="0" smtClean="0">
                <a:effectLst/>
              </a:rPr>
              <a:t>Module.</a:t>
            </a:r>
            <a:endParaRPr lang="en-IN" sz="2000" b="1" dirty="0">
              <a:effectLst/>
            </a:endParaRPr>
          </a:p>
          <a:p>
            <a:pPr marL="803275" indent="365125">
              <a:buFont typeface="Wingdings" pitchFamily="2" charset="2"/>
              <a:buChar char="v"/>
            </a:pPr>
            <a:r>
              <a:rPr lang="en-IN" sz="2000" b="1" dirty="0" smtClean="0">
                <a:effectLst/>
              </a:rPr>
              <a:t>Examinations.</a:t>
            </a:r>
            <a:endParaRPr lang="en-IN" sz="2000" b="1" dirty="0">
              <a:effectLst/>
            </a:endParaRPr>
          </a:p>
          <a:p>
            <a:pPr marL="803275" indent="365125">
              <a:buFont typeface="Wingdings" pitchFamily="2" charset="2"/>
              <a:buChar char="v"/>
            </a:pPr>
            <a:r>
              <a:rPr lang="en-IN" sz="2000" b="1" dirty="0">
                <a:effectLst/>
              </a:rPr>
              <a:t>Students’ </a:t>
            </a:r>
            <a:r>
              <a:rPr lang="en-IN" sz="2000" b="1" dirty="0" smtClean="0">
                <a:effectLst/>
              </a:rPr>
              <a:t>Information. </a:t>
            </a:r>
            <a:endParaRPr lang="en-IN" sz="2000" b="1" dirty="0">
              <a:effectLst/>
            </a:endParaRPr>
          </a:p>
          <a:p>
            <a:pPr marL="803275" indent="365125">
              <a:buFont typeface="Wingdings" pitchFamily="2" charset="2"/>
              <a:buChar char="v"/>
            </a:pPr>
            <a:r>
              <a:rPr lang="en-IN" sz="2000" b="1" dirty="0">
                <a:effectLst/>
              </a:rPr>
              <a:t>Training &amp; </a:t>
            </a:r>
            <a:r>
              <a:rPr lang="en-IN" sz="2000" b="1" dirty="0" smtClean="0">
                <a:effectLst/>
              </a:rPr>
              <a:t>Placement.</a:t>
            </a:r>
            <a:endParaRPr lang="en-IN" sz="2000" b="1" dirty="0">
              <a:effectLst/>
            </a:endParaRPr>
          </a:p>
          <a:p>
            <a:pPr marL="803275" indent="365125">
              <a:buFont typeface="Wingdings" pitchFamily="2" charset="2"/>
              <a:buChar char="v"/>
            </a:pPr>
            <a:r>
              <a:rPr lang="en-IN" sz="2000" b="1" dirty="0">
                <a:effectLst/>
              </a:rPr>
              <a:t>Students’ Assessment. </a:t>
            </a:r>
          </a:p>
          <a:p>
            <a:pPr marL="342900" indent="-342900">
              <a:buFont typeface="Wingdings" panose="05000000000000000000" pitchFamily="2" charset="2"/>
              <a:buChar char="Ø"/>
            </a:pPr>
            <a:endParaRPr lang="en-IN" sz="2000" b="1" dirty="0"/>
          </a:p>
          <a:p>
            <a:endParaRPr lang="en-IN" sz="2000" b="1" dirty="0">
              <a:effectLst/>
            </a:endParaRPr>
          </a:p>
          <a:p>
            <a:endParaRPr lang="en-IN" sz="2000" b="1" dirty="0">
              <a:effectLst/>
            </a:endParaRPr>
          </a:p>
          <a:p>
            <a:pPr marL="342900" indent="-342900">
              <a:buFont typeface="Wingdings" panose="05000000000000000000" pitchFamily="2" charset="2"/>
              <a:buChar char="Ø"/>
            </a:pPr>
            <a:r>
              <a:rPr lang="en-IN" sz="2000" b="1" dirty="0">
                <a:effectLst/>
              </a:rPr>
              <a:t>  TMU is the local chapter of NPTEL </a:t>
            </a:r>
            <a:endParaRPr lang="en-IN" sz="2000" b="1" dirty="0"/>
          </a:p>
        </p:txBody>
      </p:sp>
      <p:pic>
        <p:nvPicPr>
          <p:cNvPr id="4"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7032776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2ABEB-9B59-4F4D-9969-27A579592BC1}"/>
              </a:ext>
            </a:extLst>
          </p:cNvPr>
          <p:cNvSpPr>
            <a:spLocks noGrp="1"/>
          </p:cNvSpPr>
          <p:nvPr>
            <p:ph type="title"/>
          </p:nvPr>
        </p:nvSpPr>
        <p:spPr>
          <a:xfrm>
            <a:off x="574991" y="208878"/>
            <a:ext cx="9404723" cy="593762"/>
          </a:xfrm>
        </p:spPr>
        <p:txBody>
          <a:bodyPr/>
          <a:lstStyle/>
          <a:p>
            <a:r>
              <a:rPr lang="en-US" sz="3600" dirty="0" err="1">
                <a:solidFill>
                  <a:srgbClr val="FFC000"/>
                </a:solidFill>
              </a:rPr>
              <a:t>Contd</a:t>
            </a:r>
            <a:r>
              <a:rPr lang="en-US" sz="3600" dirty="0">
                <a:solidFill>
                  <a:srgbClr val="FFC000"/>
                </a:solidFill>
              </a:rPr>
              <a:t>…</a:t>
            </a:r>
            <a:endParaRPr lang="en-IN" sz="3600" dirty="0">
              <a:solidFill>
                <a:srgbClr val="FFC000"/>
              </a:solidFill>
            </a:endParaRPr>
          </a:p>
        </p:txBody>
      </p:sp>
      <p:sp>
        <p:nvSpPr>
          <p:cNvPr id="3" name="Content Placeholder 2">
            <a:extLst>
              <a:ext uri="{FF2B5EF4-FFF2-40B4-BE49-F238E27FC236}">
                <a16:creationId xmlns:a16="http://schemas.microsoft.com/office/drawing/2014/main" xmlns="" id="{B5F1D6F0-9BEA-44A8-9327-C84C580AF67C}"/>
              </a:ext>
            </a:extLst>
          </p:cNvPr>
          <p:cNvSpPr>
            <a:spLocks noGrp="1"/>
          </p:cNvSpPr>
          <p:nvPr>
            <p:ph idx="1"/>
          </p:nvPr>
        </p:nvSpPr>
        <p:spPr>
          <a:xfrm>
            <a:off x="0" y="1118198"/>
            <a:ext cx="12192000" cy="5739802"/>
          </a:xfrm>
        </p:spPr>
        <p:txBody>
          <a:bodyPr>
            <a:normAutofit/>
          </a:bodyPr>
          <a:lstStyle/>
          <a:p>
            <a:pPr marR="0" lvl="0" algn="just">
              <a:spcBef>
                <a:spcPts val="0"/>
              </a:spcBef>
              <a:spcAft>
                <a:spcPts val="0"/>
              </a:spcAft>
              <a:buFont typeface="Wingdings" panose="05000000000000000000" pitchFamily="2" charset="2"/>
              <a:buChar char="Ø"/>
            </a:pPr>
            <a:r>
              <a:rPr lang="en-US" sz="2400" b="1" dirty="0">
                <a:effectLst/>
                <a:latin typeface="Arial" panose="020B0604020202020204" pitchFamily="34" charset="0"/>
                <a:ea typeface="Times New Roman" panose="02020603050405020304" pitchFamily="18" charset="0"/>
              </a:rPr>
              <a:t>Internal Quality Assurance Cell (IQAC) </a:t>
            </a:r>
            <a:r>
              <a:rPr lang="en-US" sz="2400" dirty="0">
                <a:effectLst/>
                <a:latin typeface="Arial" panose="020B0604020202020204" pitchFamily="34" charset="0"/>
                <a:ea typeface="Times New Roman" panose="02020603050405020304" pitchFamily="18" charset="0"/>
              </a:rPr>
              <a:t>for quality improvement &amp; compliance on the observations made during the academic audit.</a:t>
            </a:r>
          </a:p>
          <a:p>
            <a:pPr marR="0" lvl="0" algn="just">
              <a:spcBef>
                <a:spcPts val="0"/>
              </a:spcBef>
              <a:spcAft>
                <a:spcPts val="0"/>
              </a:spcAft>
              <a:buFont typeface="Wingdings" panose="05000000000000000000" pitchFamily="2" charset="2"/>
              <a:buChar char="v"/>
            </a:pPr>
            <a:endParaRPr lang="en-IN" sz="2400" dirty="0">
              <a:effectLst/>
              <a:latin typeface="Times New Roman" panose="02020603050405020304" pitchFamily="18" charset="0"/>
              <a:ea typeface="Times New Roman" panose="02020603050405020304" pitchFamily="18" charset="0"/>
            </a:endParaRPr>
          </a:p>
          <a:p>
            <a:pPr marR="0" lvl="0" algn="just">
              <a:spcBef>
                <a:spcPts val="0"/>
              </a:spcBef>
              <a:spcAft>
                <a:spcPts val="0"/>
              </a:spcAft>
              <a:buFont typeface="Wingdings" panose="05000000000000000000" pitchFamily="2" charset="2"/>
              <a:buChar char="Ø"/>
            </a:pPr>
            <a:r>
              <a:rPr lang="en-US" sz="2400" dirty="0">
                <a:effectLst/>
                <a:latin typeface="Arial" panose="020B0604020202020204" pitchFamily="34" charset="0"/>
                <a:ea typeface="Times New Roman" panose="02020603050405020304" pitchFamily="18" charset="0"/>
              </a:rPr>
              <a:t>Centre for Teaching Learning &amp; Development (CTLD) for soft and aptitude skills and pedagogical skills to the teachers</a:t>
            </a:r>
            <a:r>
              <a:rPr lang="en-US" sz="2400" dirty="0">
                <a:latin typeface="Arial" panose="020B0604020202020204" pitchFamily="34" charset="0"/>
                <a:ea typeface="Times New Roman" panose="02020603050405020304" pitchFamily="18" charset="0"/>
              </a:rPr>
              <a:t> and </a:t>
            </a:r>
            <a:r>
              <a:rPr lang="en-US" sz="2400" dirty="0">
                <a:effectLst/>
                <a:latin typeface="Arial" panose="020B0604020202020204" pitchFamily="34" charset="0"/>
                <a:ea typeface="Times New Roman" panose="02020603050405020304" pitchFamily="18" charset="0"/>
              </a:rPr>
              <a:t>Intensive Teaching Workshops (ITW) for teachers. </a:t>
            </a:r>
          </a:p>
          <a:p>
            <a:pPr marR="0" lvl="0" algn="just">
              <a:spcBef>
                <a:spcPts val="0"/>
              </a:spcBef>
              <a:spcAft>
                <a:spcPts val="0"/>
              </a:spcAft>
              <a:buFont typeface="Wingdings" panose="05000000000000000000" pitchFamily="2" charset="2"/>
              <a:buChar char="v"/>
            </a:pPr>
            <a:endParaRPr lang="en-IN" sz="2400" dirty="0">
              <a:effectLst/>
              <a:latin typeface="Times New Roman" panose="02020603050405020304" pitchFamily="18" charset="0"/>
              <a:ea typeface="Times New Roman" panose="02020603050405020304" pitchFamily="18" charset="0"/>
            </a:endParaRPr>
          </a:p>
          <a:p>
            <a:pPr algn="just">
              <a:spcBef>
                <a:spcPts val="0"/>
              </a:spcBef>
              <a:buFont typeface="Wingdings" panose="05000000000000000000" pitchFamily="2" charset="2"/>
              <a:buChar char="Ø"/>
            </a:pPr>
            <a:r>
              <a:rPr lang="en-US" sz="2400" dirty="0">
                <a:effectLst/>
                <a:latin typeface="Arial" panose="020B0604020202020204" pitchFamily="34" charset="0"/>
                <a:ea typeface="Times New Roman" panose="02020603050405020304" pitchFamily="18" charset="0"/>
              </a:rPr>
              <a:t> </a:t>
            </a:r>
            <a:r>
              <a:rPr lang="en-US" sz="2400" dirty="0" smtClean="0">
                <a:effectLst/>
                <a:latin typeface="Arial" panose="020B0604020202020204" pitchFamily="34" charset="0"/>
                <a:ea typeface="Times New Roman" panose="02020603050405020304" pitchFamily="18" charset="0"/>
              </a:rPr>
              <a:t>Orientation/induction </a:t>
            </a:r>
            <a:r>
              <a:rPr lang="en-US" sz="2400" dirty="0">
                <a:effectLst/>
                <a:latin typeface="Arial" panose="020B0604020202020204" pitchFamily="34" charset="0"/>
                <a:ea typeface="Times New Roman" panose="02020603050405020304" pitchFamily="18" charset="0"/>
              </a:rPr>
              <a:t>programme for the new teaching and non-teaching staff once every six </a:t>
            </a:r>
            <a:r>
              <a:rPr lang="en-US" sz="2400" dirty="0">
                <a:latin typeface="Arial" panose="020B0604020202020204" pitchFamily="34" charset="0"/>
                <a:ea typeface="Times New Roman" panose="02020603050405020304" pitchFamily="18" charset="0"/>
              </a:rPr>
              <a:t>months by </a:t>
            </a:r>
            <a:r>
              <a:rPr lang="en-US" sz="2400" dirty="0" smtClean="0">
                <a:latin typeface="Arial" panose="020B0604020202020204" pitchFamily="34" charset="0"/>
                <a:ea typeface="Times New Roman" panose="02020603050405020304" pitchFamily="18" charset="0"/>
              </a:rPr>
              <a:t>HR department. </a:t>
            </a:r>
            <a:endParaRPr lang="en-US" sz="2400" dirty="0">
              <a:effectLst/>
              <a:latin typeface="Arial" panose="020B0604020202020204" pitchFamily="34" charset="0"/>
              <a:ea typeface="Times New Roman" panose="02020603050405020304" pitchFamily="18" charset="0"/>
            </a:endParaRPr>
          </a:p>
          <a:p>
            <a:pPr marL="0" marR="0" lvl="0" indent="0" algn="just">
              <a:spcBef>
                <a:spcPts val="0"/>
              </a:spcBef>
              <a:spcAft>
                <a:spcPts val="0"/>
              </a:spcAft>
              <a:buNone/>
            </a:pPr>
            <a:endParaRPr lang="en-US" sz="2400" dirty="0">
              <a:effectLst/>
              <a:latin typeface="Arial" panose="020B0604020202020204" pitchFamily="34" charset="0"/>
              <a:ea typeface="Times New Roman" panose="02020603050405020304" pitchFamily="18" charset="0"/>
            </a:endParaRPr>
          </a:p>
          <a:p>
            <a:pPr marR="0" lvl="0" algn="just">
              <a:spcBef>
                <a:spcPts val="0"/>
              </a:spcBef>
              <a:spcAft>
                <a:spcPts val="0"/>
              </a:spcAft>
              <a:buFont typeface="Wingdings" panose="05000000000000000000" pitchFamily="2" charset="2"/>
              <a:buChar char="Ø"/>
            </a:pPr>
            <a:r>
              <a:rPr lang="en-US" sz="2400" dirty="0">
                <a:effectLst/>
                <a:latin typeface="Arial" panose="020B0604020202020204" pitchFamily="34" charset="0"/>
                <a:ea typeface="Times New Roman" panose="02020603050405020304" pitchFamily="18" charset="0"/>
              </a:rPr>
              <a:t>Member of various professional bodies like </a:t>
            </a:r>
            <a:r>
              <a:rPr lang="en-US" sz="2400" b="1" dirty="0">
                <a:effectLst/>
                <a:latin typeface="Arial" panose="020B0604020202020204" pitchFamily="34" charset="0"/>
                <a:ea typeface="Times New Roman" panose="02020603050405020304" pitchFamily="18" charset="0"/>
              </a:rPr>
              <a:t>AIU, AIMA, CSI, FICCI, IEEE, IHC, IIC, IDA,ISTE, PHDCCI, IIRS-Dehradun.</a:t>
            </a:r>
            <a:endParaRPr lang="en-IN" sz="2400" b="1" dirty="0">
              <a:effectLst/>
              <a:latin typeface="Times New Roman" panose="02020603050405020304" pitchFamily="18" charset="0"/>
              <a:ea typeface="Times New Roman" panose="02020603050405020304" pitchFamily="18" charset="0"/>
            </a:endParaRPr>
          </a:p>
        </p:txBody>
      </p:sp>
      <p:pic>
        <p:nvPicPr>
          <p:cNvPr id="4"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35378677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94628F-AC46-4F58-9A74-94BAEB30CF49}"/>
              </a:ext>
            </a:extLst>
          </p:cNvPr>
          <p:cNvSpPr>
            <a:spLocks noGrp="1"/>
          </p:cNvSpPr>
          <p:nvPr>
            <p:ph type="title"/>
          </p:nvPr>
        </p:nvSpPr>
        <p:spPr>
          <a:xfrm>
            <a:off x="0" y="0"/>
            <a:ext cx="12192000" cy="1400530"/>
          </a:xfrm>
        </p:spPr>
        <p:txBody>
          <a:bodyPr/>
          <a:lstStyle/>
          <a:p>
            <a:r>
              <a:rPr lang="en-US" sz="4400" dirty="0">
                <a:solidFill>
                  <a:srgbClr val="FFC000"/>
                </a:solidFill>
                <a:latin typeface="Times New Roman" panose="02020603050405020304" pitchFamily="18" charset="0"/>
                <a:cs typeface="Times New Roman" panose="02020603050405020304" pitchFamily="18" charset="0"/>
              </a:rPr>
              <a:t>D.     </a:t>
            </a:r>
            <a:r>
              <a:rPr lang="en-US" sz="4400" b="1" dirty="0">
                <a:solidFill>
                  <a:srgbClr val="FFC000"/>
                </a:solidFill>
                <a:latin typeface="Times New Roman" panose="02020603050405020304" pitchFamily="18" charset="0"/>
                <a:cs typeface="Times New Roman" panose="02020603050405020304" pitchFamily="18" charset="0"/>
              </a:rPr>
              <a:t>AWARDS </a:t>
            </a:r>
            <a:r>
              <a:rPr lang="en-US" sz="4400" b="1" dirty="0" smtClean="0">
                <a:solidFill>
                  <a:srgbClr val="FFC000"/>
                </a:solidFill>
                <a:latin typeface="Times New Roman" panose="02020603050405020304" pitchFamily="18" charset="0"/>
                <a:cs typeface="Times New Roman" panose="02020603050405020304" pitchFamily="18" charset="0"/>
              </a:rPr>
              <a:t>&amp; ACHIEVEMENTS</a:t>
            </a:r>
            <a:endParaRPr lang="en-IN" dirty="0"/>
          </a:p>
        </p:txBody>
      </p:sp>
      <p:sp>
        <p:nvSpPr>
          <p:cNvPr id="3" name="Content Placeholder 2">
            <a:extLst>
              <a:ext uri="{FF2B5EF4-FFF2-40B4-BE49-F238E27FC236}">
                <a16:creationId xmlns:a16="http://schemas.microsoft.com/office/drawing/2014/main" xmlns="" id="{3F95A80B-52FD-4F08-BA37-9F8B6A953588}"/>
              </a:ext>
            </a:extLst>
          </p:cNvPr>
          <p:cNvSpPr>
            <a:spLocks noGrp="1"/>
          </p:cNvSpPr>
          <p:nvPr>
            <p:ph idx="1"/>
          </p:nvPr>
        </p:nvSpPr>
        <p:spPr>
          <a:xfrm>
            <a:off x="0" y="1109943"/>
            <a:ext cx="12192000" cy="5824257"/>
          </a:xfrm>
        </p:spPr>
        <p:txBody>
          <a:bodyPr>
            <a:normAutofit fontScale="70000" lnSpcReduction="20000"/>
          </a:bodyPr>
          <a:lstStyle/>
          <a:p>
            <a:r>
              <a:rPr lang="en-US" sz="3300" b="0" i="0" dirty="0">
                <a:effectLst/>
                <a:latin typeface="Times New Roman" panose="02020603050405020304" pitchFamily="18" charset="0"/>
                <a:cs typeface="Times New Roman" panose="02020603050405020304" pitchFamily="18" charset="0"/>
              </a:rPr>
              <a:t>‘Best Private University’ Award  by the Journalist Federation of India.</a:t>
            </a:r>
          </a:p>
          <a:p>
            <a:r>
              <a:rPr lang="en-IN" sz="3300" b="0" i="0" dirty="0" err="1">
                <a:effectLst/>
                <a:latin typeface="Times New Roman" panose="02020603050405020304" pitchFamily="18" charset="0"/>
                <a:cs typeface="Times New Roman" panose="02020603050405020304" pitchFamily="18" charset="0"/>
              </a:rPr>
              <a:t>Bhagwan</a:t>
            </a:r>
            <a:r>
              <a:rPr lang="en-IN" sz="3300" b="0" i="0" dirty="0">
                <a:effectLst/>
                <a:latin typeface="Times New Roman" panose="02020603050405020304" pitchFamily="18" charset="0"/>
                <a:cs typeface="Times New Roman" panose="02020603050405020304" pitchFamily="18" charset="0"/>
              </a:rPr>
              <a:t> </a:t>
            </a:r>
            <a:r>
              <a:rPr lang="en-IN" sz="3300" b="0" i="0" dirty="0" err="1">
                <a:effectLst/>
                <a:latin typeface="Times New Roman" panose="02020603050405020304" pitchFamily="18" charset="0"/>
                <a:cs typeface="Times New Roman" panose="02020603050405020304" pitchFamily="18" charset="0"/>
              </a:rPr>
              <a:t>Rishabhadeva</a:t>
            </a:r>
            <a:r>
              <a:rPr lang="en-IN" sz="3300" b="0" i="0" dirty="0">
                <a:effectLst/>
                <a:latin typeface="Times New Roman" panose="02020603050405020304" pitchFamily="18" charset="0"/>
                <a:cs typeface="Times New Roman" panose="02020603050405020304" pitchFamily="18" charset="0"/>
              </a:rPr>
              <a:t> International Award in 2018 </a:t>
            </a:r>
            <a:r>
              <a:rPr lang="en-US" sz="3300" dirty="0">
                <a:latin typeface="Times New Roman" panose="02020603050405020304" pitchFamily="18" charset="0"/>
                <a:cs typeface="Times New Roman" panose="02020603050405020304" pitchFamily="18" charset="0"/>
              </a:rPr>
              <a:t>,</a:t>
            </a:r>
            <a:r>
              <a:rPr lang="en-US" sz="3300" b="0" i="0" dirty="0">
                <a:effectLst/>
                <a:latin typeface="Times New Roman" panose="02020603050405020304" pitchFamily="18" charset="0"/>
                <a:cs typeface="Times New Roman" panose="02020603050405020304" pitchFamily="18" charset="0"/>
              </a:rPr>
              <a:t> in recognition of Shri Suresh Jain’s selfless contributions</a:t>
            </a:r>
            <a:r>
              <a:rPr lang="en-US" sz="3300" b="0" i="0" dirty="0">
                <a:solidFill>
                  <a:srgbClr val="000000"/>
                </a:solidFill>
                <a:effectLst/>
                <a:latin typeface="Times New Roman" panose="02020603050405020304" pitchFamily="18" charset="0"/>
                <a:cs typeface="Times New Roman" panose="02020603050405020304" pitchFamily="18" charset="0"/>
              </a:rPr>
              <a:t>.</a:t>
            </a:r>
          </a:p>
          <a:p>
            <a:r>
              <a:rPr lang="en-US" sz="3300" dirty="0">
                <a:latin typeface="Times New Roman" panose="02020603050405020304" pitchFamily="18" charset="0"/>
                <a:cs typeface="Times New Roman" panose="02020603050405020304" pitchFamily="18" charset="0"/>
              </a:rPr>
              <a:t>Best Multi </a:t>
            </a:r>
            <a:r>
              <a:rPr lang="en-US" sz="3300" dirty="0" err="1">
                <a:latin typeface="Times New Roman" panose="02020603050405020304" pitchFamily="18" charset="0"/>
                <a:cs typeface="Times New Roman" panose="02020603050405020304" pitchFamily="18" charset="0"/>
              </a:rPr>
              <a:t>Speciality</a:t>
            </a:r>
            <a:r>
              <a:rPr lang="en-US" sz="3300" dirty="0">
                <a:latin typeface="Times New Roman" panose="02020603050405020304" pitchFamily="18" charset="0"/>
                <a:cs typeface="Times New Roman" panose="02020603050405020304" pitchFamily="18" charset="0"/>
              </a:rPr>
              <a:t> Hospital of the Year by Indo-Global Health care Summit &amp; Expo</a:t>
            </a:r>
            <a:r>
              <a:rPr lang="en-US" sz="3300" dirty="0" smtClean="0">
                <a:latin typeface="Times New Roman" panose="02020603050405020304" pitchFamily="18" charset="0"/>
                <a:cs typeface="Times New Roman" panose="02020603050405020304" pitchFamily="18" charset="0"/>
              </a:rPr>
              <a:t>, 2014.</a:t>
            </a:r>
            <a:endParaRPr lang="en-US" sz="3300" dirty="0">
              <a:latin typeface="Times New Roman" panose="02020603050405020304" pitchFamily="18" charset="0"/>
              <a:cs typeface="Times New Roman" panose="02020603050405020304" pitchFamily="18" charset="0"/>
            </a:endParaRPr>
          </a:p>
          <a:p>
            <a:r>
              <a:rPr lang="en-IN" sz="3300" dirty="0">
                <a:latin typeface="Times New Roman" panose="02020603050405020304" pitchFamily="18" charset="0"/>
                <a:cs typeface="Times New Roman" panose="02020603050405020304" pitchFamily="18" charset="0"/>
              </a:rPr>
              <a:t>For Innovations and Advances in medical care by Indus </a:t>
            </a:r>
            <a:r>
              <a:rPr lang="en-IN" sz="3300" dirty="0" smtClean="0">
                <a:latin typeface="Times New Roman" panose="02020603050405020304" pitchFamily="18" charset="0"/>
                <a:cs typeface="Times New Roman" panose="02020603050405020304" pitchFamily="18" charset="0"/>
              </a:rPr>
              <a:t>Foundation </a:t>
            </a:r>
            <a:r>
              <a:rPr lang="en-IN" sz="3300" dirty="0">
                <a:latin typeface="Times New Roman" panose="02020603050405020304" pitchFamily="18" charset="0"/>
                <a:cs typeface="Times New Roman" panose="02020603050405020304" pitchFamily="18" charset="0"/>
              </a:rPr>
              <a:t>Jun, </a:t>
            </a:r>
            <a:r>
              <a:rPr lang="en-IN" sz="3300" dirty="0" smtClean="0">
                <a:latin typeface="Times New Roman" panose="02020603050405020304" pitchFamily="18" charset="0"/>
                <a:cs typeface="Times New Roman" panose="02020603050405020304" pitchFamily="18" charset="0"/>
              </a:rPr>
              <a:t>2014.</a:t>
            </a:r>
            <a:endParaRPr lang="en-IN" sz="3300" dirty="0">
              <a:latin typeface="Times New Roman" panose="02020603050405020304" pitchFamily="18" charset="0"/>
              <a:cs typeface="Times New Roman" panose="02020603050405020304" pitchFamily="18" charset="0"/>
            </a:endParaRPr>
          </a:p>
          <a:p>
            <a:r>
              <a:rPr lang="en-IN" sz="3200" dirty="0">
                <a:latin typeface="Times New Roman" panose="02020603050405020304" pitchFamily="18" charset="0"/>
                <a:cs typeface="Times New Roman" panose="02020603050405020304" pitchFamily="18" charset="0"/>
              </a:rPr>
              <a:t>Top Dental College of Northern India at </a:t>
            </a:r>
            <a:r>
              <a:rPr lang="en-US" sz="3200" b="0" i="0" dirty="0">
                <a:effectLst/>
                <a:latin typeface="Times New Roman" panose="02020603050405020304" pitchFamily="18" charset="0"/>
                <a:cs typeface="Times New Roman" panose="02020603050405020304" pitchFamily="18" charset="0"/>
              </a:rPr>
              <a:t>fifth edition of the Indian Health Professionals Awards organized by Pune-based research organization "International Research Organization for Life and Health Sciences</a:t>
            </a:r>
            <a:r>
              <a:rPr lang="en-US" sz="3200" b="0" i="0" dirty="0">
                <a:effectLst/>
                <a:latin typeface="Georgia" panose="02040502050405020303" pitchFamily="18" charset="0"/>
              </a:rPr>
              <a:t>“ on </a:t>
            </a:r>
            <a:r>
              <a:rPr lang="en-IN" sz="3200" b="0" i="0" dirty="0">
                <a:effectLst/>
                <a:latin typeface="Georgia" panose="02040502050405020303" pitchFamily="18" charset="0"/>
              </a:rPr>
              <a:t>13th March 2021 at Mumbai</a:t>
            </a:r>
            <a:r>
              <a:rPr lang="en-IN" sz="3200" b="0" i="0" dirty="0">
                <a:solidFill>
                  <a:srgbClr val="000000"/>
                </a:solidFill>
                <a:effectLst/>
                <a:latin typeface="Georgia" panose="02040502050405020303" pitchFamily="18" charset="0"/>
              </a:rPr>
              <a:t>.</a:t>
            </a:r>
          </a:p>
          <a:p>
            <a:r>
              <a:rPr lang="en-US" sz="3300" dirty="0">
                <a:latin typeface="Times New Roman" panose="02020603050405020304" pitchFamily="18" charset="0"/>
                <a:cs typeface="Times New Roman" panose="02020603050405020304" pitchFamily="18" charset="0"/>
              </a:rPr>
              <a:t>“High Citation Achiever” 123th rank in Asia for Discipline of Oral Medicine And Radiology ranked by AD Scientist Index, </a:t>
            </a:r>
            <a:r>
              <a:rPr lang="en-US" sz="3300" dirty="0" smtClean="0">
                <a:latin typeface="Times New Roman" panose="02020603050405020304" pitchFamily="18" charset="0"/>
                <a:cs typeface="Times New Roman" panose="02020603050405020304" pitchFamily="18" charset="0"/>
              </a:rPr>
              <a:t>Turkey. </a:t>
            </a:r>
            <a:endParaRPr lang="en-US" sz="3300" dirty="0">
              <a:latin typeface="Times New Roman" panose="02020603050405020304" pitchFamily="18" charset="0"/>
              <a:cs typeface="Times New Roman" panose="02020603050405020304" pitchFamily="18" charset="0"/>
            </a:endParaRPr>
          </a:p>
          <a:p>
            <a:r>
              <a:rPr lang="en-US" sz="3300" dirty="0">
                <a:latin typeface="Times New Roman" panose="02020603050405020304" pitchFamily="18" charset="0"/>
                <a:cs typeface="Times New Roman" panose="02020603050405020304" pitchFamily="18" charset="0"/>
              </a:rPr>
              <a:t>B</a:t>
            </a:r>
            <a:r>
              <a:rPr lang="en-US" sz="3300" dirty="0" smtClean="0">
                <a:latin typeface="Times New Roman" panose="02020603050405020304" pitchFamily="18" charset="0"/>
                <a:cs typeface="Times New Roman" panose="02020603050405020304" pitchFamily="18" charset="0"/>
              </a:rPr>
              <a:t>est </a:t>
            </a:r>
            <a:r>
              <a:rPr lang="en-US" sz="3300" dirty="0">
                <a:latin typeface="Times New Roman" panose="02020603050405020304" pitchFamily="18" charset="0"/>
                <a:cs typeface="Times New Roman" panose="02020603050405020304" pitchFamily="18" charset="0"/>
              </a:rPr>
              <a:t>business model development competition in Sixth Indo-German workshop on Sustainable Manufacturing and Entrepreneurship, 17-18 September 2018 at BITS, </a:t>
            </a:r>
            <a:r>
              <a:rPr lang="en-US" sz="3300" dirty="0" err="1" smtClean="0">
                <a:latin typeface="Times New Roman" panose="02020603050405020304" pitchFamily="18" charset="0"/>
                <a:cs typeface="Times New Roman" panose="02020603050405020304" pitchFamily="18" charset="0"/>
              </a:rPr>
              <a:t>Pilani</a:t>
            </a:r>
            <a:r>
              <a:rPr lang="en-US" sz="3300" dirty="0" smtClean="0">
                <a:latin typeface="Times New Roman" panose="02020603050405020304" pitchFamily="18" charset="0"/>
                <a:cs typeface="Times New Roman" panose="02020603050405020304" pitchFamily="18" charset="0"/>
              </a:rPr>
              <a:t>.</a:t>
            </a:r>
            <a:endParaRPr lang="en-US" sz="3300" dirty="0">
              <a:latin typeface="Times New Roman" panose="02020603050405020304" pitchFamily="18" charset="0"/>
              <a:cs typeface="Times New Roman" panose="02020603050405020304" pitchFamily="18" charset="0"/>
            </a:endParaRPr>
          </a:p>
          <a:p>
            <a:endParaRPr lang="en-US" dirty="0"/>
          </a:p>
          <a:p>
            <a:endParaRPr lang="en-US" dirty="0"/>
          </a:p>
          <a:p>
            <a:r>
              <a:rPr lang="en-US" sz="4000" b="1" dirty="0">
                <a:solidFill>
                  <a:schemeClr val="bg1"/>
                </a:solidFill>
              </a:rPr>
              <a:t>And many more………………</a:t>
            </a:r>
            <a:endParaRPr lang="en-IN" sz="4000" b="1" dirty="0">
              <a:solidFill>
                <a:schemeClr val="bg1"/>
              </a:solidFill>
            </a:endParaRPr>
          </a:p>
          <a:p>
            <a:endParaRPr lang="en-IN" dirty="0"/>
          </a:p>
        </p:txBody>
      </p:sp>
    </p:spTree>
    <p:extLst>
      <p:ext uri="{BB962C8B-B14F-4D97-AF65-F5344CB8AC3E}">
        <p14:creationId xmlns:p14="http://schemas.microsoft.com/office/powerpoint/2010/main" xmlns="" val="34634430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D97B91-D23C-4E2B-A0FD-5E6121837CF7}"/>
              </a:ext>
            </a:extLst>
          </p:cNvPr>
          <p:cNvSpPr>
            <a:spLocks noGrp="1"/>
          </p:cNvSpPr>
          <p:nvPr>
            <p:ph type="title"/>
          </p:nvPr>
        </p:nvSpPr>
        <p:spPr>
          <a:xfrm>
            <a:off x="0" y="0"/>
            <a:ext cx="12077700" cy="1400530"/>
          </a:xfrm>
        </p:spPr>
        <p:txBody>
          <a:bodyPr/>
          <a:lstStyle/>
          <a:p>
            <a:r>
              <a:rPr lang="en-US" dirty="0"/>
              <a:t>                      </a:t>
            </a:r>
            <a:r>
              <a:rPr lang="en-US" sz="4400" b="1" dirty="0">
                <a:solidFill>
                  <a:srgbClr val="FFC000"/>
                </a:solidFill>
                <a:latin typeface="Times New Roman" panose="02020603050405020304" pitchFamily="18" charset="0"/>
                <a:cs typeface="Times New Roman" panose="02020603050405020304" pitchFamily="18" charset="0"/>
              </a:rPr>
              <a:t>ACHIEVEMENTS</a:t>
            </a:r>
            <a:endParaRPr lang="en-IN" sz="4400" b="1" dirty="0">
              <a:solidFill>
                <a:srgbClr val="FFC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A027B2B0-613E-4A6F-9A94-7DB5A88F80E6}"/>
              </a:ext>
            </a:extLst>
          </p:cNvPr>
          <p:cNvSpPr>
            <a:spLocks noGrp="1"/>
          </p:cNvSpPr>
          <p:nvPr>
            <p:ph idx="1"/>
          </p:nvPr>
        </p:nvSpPr>
        <p:spPr>
          <a:xfrm>
            <a:off x="0" y="1343026"/>
            <a:ext cx="12192000" cy="5514974"/>
          </a:xfrm>
        </p:spPr>
        <p:txBody>
          <a:bodyPr>
            <a:normAutofit/>
          </a:bodyPr>
          <a:lstStyle/>
          <a:p>
            <a:pPr algn="just"/>
            <a:r>
              <a:rPr lang="en-US" sz="2400" b="1" dirty="0">
                <a:latin typeface="Times New Roman" panose="02020603050405020304" pitchFamily="18" charset="0"/>
                <a:cs typeface="Times New Roman" panose="02020603050405020304" pitchFamily="18" charset="0"/>
              </a:rPr>
              <a:t>Smart India </a:t>
            </a:r>
            <a:r>
              <a:rPr lang="en-US" sz="2400" b="1" dirty="0" smtClean="0">
                <a:latin typeface="Times New Roman" panose="02020603050405020304" pitchFamily="18" charset="0"/>
                <a:cs typeface="Times New Roman" panose="02020603050405020304" pitchFamily="18" charset="0"/>
              </a:rPr>
              <a:t>Hackathon-2020</a:t>
            </a:r>
            <a:r>
              <a:rPr lang="en-US" sz="2400" b="1" dirty="0">
                <a:latin typeface="Times New Roman" panose="02020603050405020304" pitchFamily="18" charset="0"/>
                <a:cs typeface="Times New Roman" panose="02020603050405020304" pitchFamily="18" charset="0"/>
              </a:rPr>
              <a:t>: FOE students </a:t>
            </a:r>
            <a:r>
              <a:rPr lang="en-US" sz="2400" b="1" dirty="0" smtClean="0">
                <a:latin typeface="Times New Roman" panose="02020603050405020304" pitchFamily="18" charset="0"/>
                <a:cs typeface="Times New Roman" panose="02020603050405020304" pitchFamily="18" charset="0"/>
              </a:rPr>
              <a:t>won </a:t>
            </a:r>
            <a:r>
              <a:rPr lang="en-US" sz="2400" b="1" dirty="0">
                <a:latin typeface="Times New Roman" panose="02020603050405020304" pitchFamily="18" charset="0"/>
                <a:cs typeface="Times New Roman" panose="02020603050405020304" pitchFamily="18" charset="0"/>
              </a:rPr>
              <a:t>cash prize of Rs. 1lakh.</a:t>
            </a:r>
          </a:p>
          <a:p>
            <a:pPr algn="just"/>
            <a:r>
              <a:rPr lang="en-US" sz="2400" b="1" dirty="0">
                <a:latin typeface="Times New Roman" panose="02020603050405020304" pitchFamily="18" charset="0"/>
                <a:cs typeface="Times New Roman" panose="02020603050405020304" pitchFamily="18" charset="0"/>
              </a:rPr>
              <a:t> Novel privilege for TMU's FOE to be the Nodal Center for TOYCATHON-2021.</a:t>
            </a:r>
          </a:p>
          <a:p>
            <a:pPr algn="just"/>
            <a:r>
              <a:rPr lang="en-US" sz="2400" b="1" dirty="0">
                <a:latin typeface="Times New Roman" panose="02020603050405020304" pitchFamily="18" charset="0"/>
                <a:cs typeface="Times New Roman" panose="02020603050405020304" pitchFamily="18" charset="0"/>
              </a:rPr>
              <a:t>TMU Hospital achieved top position  in UP for  treating record number of  patients  under Pradhan Mantri Jan Arogya Yojana –AYUSHMAN -2021</a:t>
            </a:r>
          </a:p>
          <a:p>
            <a:pPr algn="just"/>
            <a:r>
              <a:rPr lang="en-IN" sz="2400" b="1" dirty="0">
                <a:latin typeface="Times New Roman" panose="02020603050405020304" pitchFamily="18" charset="0"/>
                <a:cs typeface="Times New Roman" panose="02020603050405020304" pitchFamily="18" charset="0"/>
              </a:rPr>
              <a:t>Has contributed more than 500+ e-modules from varied streams to Uttar Pradesh Higher Education Digital Library</a:t>
            </a:r>
            <a:endParaRPr lang="en-US" sz="2400" b="1" dirty="0">
              <a:latin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cs typeface="Times New Roman" panose="02020603050405020304" pitchFamily="18" charset="0"/>
              </a:rPr>
              <a:t>Medical faculty Dr. </a:t>
            </a:r>
            <a:r>
              <a:rPr lang="en-US" sz="2400" b="1" dirty="0" err="1">
                <a:latin typeface="Times New Roman" panose="02020603050405020304" pitchFamily="18" charset="0"/>
                <a:cs typeface="Times New Roman" panose="02020603050405020304" pitchFamily="18" charset="0"/>
              </a:rPr>
              <a:t>Prerna</a:t>
            </a:r>
            <a:r>
              <a:rPr lang="en-US" sz="2400" b="1" dirty="0">
                <a:latin typeface="Times New Roman" panose="02020603050405020304" pitchFamily="18" charset="0"/>
                <a:cs typeface="Times New Roman" panose="02020603050405020304" pitchFamily="18" charset="0"/>
              </a:rPr>
              <a:t> Gupta represented TMU &amp; won  crown of </a:t>
            </a:r>
            <a:r>
              <a:rPr lang="en-US" sz="2400" b="1" dirty="0" smtClean="0">
                <a:latin typeface="Times New Roman" panose="02020603050405020304" pitchFamily="18" charset="0"/>
                <a:cs typeface="Times New Roman" panose="02020603050405020304" pitchFamily="18" charset="0"/>
              </a:rPr>
              <a:t>Mrs</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India-2021 </a:t>
            </a:r>
            <a:r>
              <a:rPr lang="en-US" sz="2400" b="1" dirty="0">
                <a:latin typeface="Times New Roman" panose="02020603050405020304" pitchFamily="18" charset="0"/>
                <a:cs typeface="Times New Roman" panose="02020603050405020304" pitchFamily="18" charset="0"/>
              </a:rPr>
              <a:t>in the Month of August </a:t>
            </a:r>
            <a:endParaRPr lang="en-IN" sz="2400" b="1" dirty="0"/>
          </a:p>
        </p:txBody>
      </p:sp>
    </p:spTree>
    <p:extLst>
      <p:ext uri="{BB962C8B-B14F-4D97-AF65-F5344CB8AC3E}">
        <p14:creationId xmlns:p14="http://schemas.microsoft.com/office/powerpoint/2010/main" xmlns="" val="30334535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000125"/>
          </a:xfrm>
        </p:spPr>
        <p:txBody>
          <a:bodyPr/>
          <a:lstStyle/>
          <a:p>
            <a:r>
              <a:rPr lang="en-US" sz="44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3600" b="1" dirty="0">
                <a:solidFill>
                  <a:schemeClr val="accent1">
                    <a:lumMod val="60000"/>
                    <a:lumOff val="40000"/>
                  </a:schemeClr>
                </a:solidFill>
                <a:latin typeface="Times New Roman" panose="02020603050405020304" pitchFamily="18" charset="0"/>
                <a:cs typeface="Times New Roman" panose="02020603050405020304" pitchFamily="18" charset="0"/>
              </a:rPr>
              <a:t> E.  BEST PRACTICES   </a:t>
            </a:r>
          </a:p>
        </p:txBody>
      </p:sp>
      <p:sp>
        <p:nvSpPr>
          <p:cNvPr id="3" name="Content Placeholder 2"/>
          <p:cNvSpPr>
            <a:spLocks noGrp="1"/>
          </p:cNvSpPr>
          <p:nvPr>
            <p:ph idx="1"/>
          </p:nvPr>
        </p:nvSpPr>
        <p:spPr>
          <a:xfrm>
            <a:off x="1" y="868354"/>
            <a:ext cx="12192000" cy="5781828"/>
          </a:xfrm>
        </p:spPr>
        <p:txBody>
          <a:bodyPr>
            <a:normAutofit/>
          </a:bodyPr>
          <a:lstStyle/>
          <a:p>
            <a:pPr>
              <a:buFont typeface="+mj-lt"/>
              <a:buAutoNum type="arabicPeriod"/>
            </a:pPr>
            <a:r>
              <a:rPr lang="en-US" sz="2800" b="1" dirty="0"/>
              <a:t>Industry immersion programme </a:t>
            </a:r>
          </a:p>
          <a:p>
            <a:pPr>
              <a:buFont typeface="+mj-lt"/>
              <a:buAutoNum type="arabicPeriod"/>
            </a:pPr>
            <a:r>
              <a:rPr lang="en-US" sz="2800" b="1" dirty="0"/>
              <a:t>Holistic Education </a:t>
            </a:r>
          </a:p>
          <a:p>
            <a:pPr>
              <a:buFont typeface="+mj-lt"/>
              <a:buAutoNum type="arabicPeriod"/>
            </a:pPr>
            <a:r>
              <a:rPr lang="en-US" sz="2800" b="1" dirty="0"/>
              <a:t>Delivery Process : Skill Focus</a:t>
            </a:r>
          </a:p>
          <a:p>
            <a:pPr>
              <a:buFont typeface="+mj-lt"/>
              <a:buAutoNum type="arabicPeriod"/>
            </a:pPr>
            <a:r>
              <a:rPr lang="en-US" sz="2800" b="1" dirty="0"/>
              <a:t>Roadmaps &amp; PMS as performance enablers </a:t>
            </a:r>
            <a:r>
              <a:rPr lang="en-US" sz="1200" b="1" dirty="0">
                <a:hlinkClick r:id="rId2" action="ppaction://hlinkfile"/>
              </a:rPr>
              <a:t>Performance Management System for Faculty (1).xlsx</a:t>
            </a:r>
            <a:r>
              <a:rPr lang="en-US" sz="1200" b="1" dirty="0"/>
              <a:t>   </a:t>
            </a:r>
          </a:p>
          <a:p>
            <a:pPr>
              <a:buFont typeface="+mj-lt"/>
              <a:buAutoNum type="arabicPeriod"/>
            </a:pPr>
            <a:r>
              <a:rPr lang="en-US" sz="2800" b="1" dirty="0"/>
              <a:t>Faculty Development :  </a:t>
            </a:r>
          </a:p>
          <a:p>
            <a:pPr marL="0" indent="0" algn="just">
              <a:buNone/>
            </a:pPr>
            <a:r>
              <a:rPr lang="en-US" sz="2800" b="1" dirty="0"/>
              <a:t>	a.  Domain (Knowledge + Skills)                  </a:t>
            </a:r>
            <a:r>
              <a:rPr lang="en-US" sz="1800" b="1" dirty="0">
                <a:hlinkClick r:id="rId3" action="ppaction://hlinkfile"/>
              </a:rPr>
              <a:t>Format for Developing Roadmap.xlsx</a:t>
            </a:r>
            <a:endParaRPr lang="en-US" sz="1800" b="1" dirty="0"/>
          </a:p>
          <a:p>
            <a:pPr marL="0" indent="0" algn="just">
              <a:buNone/>
            </a:pPr>
            <a:r>
              <a:rPr lang="en-US" sz="2800" b="1" dirty="0"/>
              <a:t>	b.  Soft Skills (Attitude)</a:t>
            </a:r>
          </a:p>
          <a:p>
            <a:pPr marL="0" indent="0" algn="just">
              <a:buNone/>
            </a:pPr>
            <a:r>
              <a:rPr lang="en-US" sz="2800" b="1" dirty="0"/>
              <a:t>	c.  Research &amp; Projects </a:t>
            </a:r>
          </a:p>
          <a:p>
            <a:pPr marL="0" indent="0" algn="just">
              <a:buNone/>
            </a:pPr>
            <a:r>
              <a:rPr lang="en-US" sz="2800" b="1" dirty="0"/>
              <a:t>	d.  Educational Domain</a:t>
            </a:r>
          </a:p>
          <a:p>
            <a:pPr marL="0" indent="0" algn="just">
              <a:buNone/>
            </a:pPr>
            <a:r>
              <a:rPr lang="en-US" sz="2800" b="1" dirty="0"/>
              <a:t>	e. Technology (</a:t>
            </a:r>
            <a:r>
              <a:rPr lang="en-US" sz="2800" b="1" dirty="0" smtClean="0"/>
              <a:t>Simulation + </a:t>
            </a:r>
            <a:r>
              <a:rPr lang="en-US" sz="2800" b="1" dirty="0"/>
              <a:t>Software)</a:t>
            </a:r>
          </a:p>
          <a:p>
            <a:pPr marL="0" indent="0">
              <a:buNone/>
            </a:pPr>
            <a:endParaRPr lang="en-US" sz="1300" b="1" dirty="0"/>
          </a:p>
          <a:p>
            <a:pPr marL="0" indent="0">
              <a:buNone/>
            </a:pPr>
            <a:endParaRPr lang="en-US" sz="1300" dirty="0"/>
          </a:p>
          <a:p>
            <a:pPr marL="0" indent="0">
              <a:buNone/>
            </a:pPr>
            <a:endParaRPr lang="en-US" sz="1300" dirty="0"/>
          </a:p>
        </p:txBody>
      </p:sp>
    </p:spTree>
    <p:extLst>
      <p:ext uri="{BB962C8B-B14F-4D97-AF65-F5344CB8AC3E}">
        <p14:creationId xmlns:p14="http://schemas.microsoft.com/office/powerpoint/2010/main" xmlns="" val="24268112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BC2FE4-CDF9-4826-A285-9BAAE40379F1}"/>
              </a:ext>
            </a:extLst>
          </p:cNvPr>
          <p:cNvSpPr>
            <a:spLocks noGrp="1"/>
          </p:cNvSpPr>
          <p:nvPr>
            <p:ph type="title"/>
          </p:nvPr>
        </p:nvSpPr>
        <p:spPr>
          <a:xfrm>
            <a:off x="0" y="0"/>
            <a:ext cx="12106275" cy="819150"/>
          </a:xfrm>
        </p:spPr>
        <p:txBody>
          <a:bodyPr/>
          <a:lstStyle/>
          <a:p>
            <a:r>
              <a:rPr lang="en-US" sz="3600" b="1" dirty="0">
                <a:solidFill>
                  <a:schemeClr val="accent1">
                    <a:lumMod val="60000"/>
                    <a:lumOff val="40000"/>
                  </a:schemeClr>
                </a:solidFill>
              </a:rPr>
              <a:t>F.  </a:t>
            </a:r>
            <a:r>
              <a:rPr lang="en-US" sz="3600" b="1" dirty="0">
                <a:solidFill>
                  <a:schemeClr val="accent1">
                    <a:lumMod val="60000"/>
                    <a:lumOff val="40000"/>
                  </a:schemeClr>
                </a:solidFill>
                <a:latin typeface="Times New Roman" panose="02020603050405020304" pitchFamily="18" charset="0"/>
                <a:cs typeface="Times New Roman" panose="02020603050405020304" pitchFamily="18" charset="0"/>
              </a:rPr>
              <a:t>Aspirational goals </a:t>
            </a:r>
            <a:endParaRPr lang="en-IN" sz="3600" b="1"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FAA21F9E-1F67-4752-8FE2-217E1BC2357A}"/>
              </a:ext>
            </a:extLst>
          </p:cNvPr>
          <p:cNvSpPr>
            <a:spLocks noGrp="1"/>
          </p:cNvSpPr>
          <p:nvPr>
            <p:ph idx="1"/>
          </p:nvPr>
        </p:nvSpPr>
        <p:spPr>
          <a:xfrm>
            <a:off x="0" y="933450"/>
            <a:ext cx="12268200" cy="5924550"/>
          </a:xfrm>
        </p:spPr>
        <p:txBody>
          <a:bodyPr>
            <a:normAutofit fontScale="92500" lnSpcReduction="10000"/>
          </a:bodyPr>
          <a:lstStyle/>
          <a:p>
            <a:pPr>
              <a:buFont typeface="+mj-lt"/>
              <a:buAutoNum type="arabicPeriod"/>
            </a:pPr>
            <a:r>
              <a:rPr lang="en-US" sz="3200" dirty="0">
                <a:latin typeface="Times New Roman" panose="02020603050405020304" pitchFamily="18" charset="0"/>
                <a:cs typeface="Times New Roman" panose="02020603050405020304" pitchFamily="18" charset="0"/>
              </a:rPr>
              <a:t>Continuous quality improvement using </a:t>
            </a:r>
            <a:r>
              <a:rPr lang="en-US" sz="3200" dirty="0" smtClean="0">
                <a:latin typeface="Times New Roman" panose="02020603050405020304" pitchFamily="18" charset="0"/>
                <a:cs typeface="Times New Roman" panose="02020603050405020304" pitchFamily="18" charset="0"/>
              </a:rPr>
              <a:t>“Deming </a:t>
            </a:r>
            <a:r>
              <a:rPr lang="en-US" sz="3200" dirty="0">
                <a:latin typeface="Times New Roman" panose="02020603050405020304" pitchFamily="18" charset="0"/>
                <a:cs typeface="Times New Roman" panose="02020603050405020304" pitchFamily="18" charset="0"/>
              </a:rPr>
              <a:t>Quality Cycle”</a:t>
            </a:r>
          </a:p>
          <a:p>
            <a:pPr>
              <a:buFont typeface="+mj-lt"/>
              <a:buAutoNum type="arabicPeriod"/>
            </a:pPr>
            <a:r>
              <a:rPr lang="en-US" sz="3200" dirty="0">
                <a:latin typeface="Times New Roman" panose="02020603050405020304" pitchFamily="18" charset="0"/>
                <a:cs typeface="Times New Roman" panose="02020603050405020304" pitchFamily="18" charset="0"/>
              </a:rPr>
              <a:t>Research Out put &amp; </a:t>
            </a:r>
            <a:r>
              <a:rPr lang="en-US" sz="3200" dirty="0" smtClean="0">
                <a:latin typeface="Times New Roman" panose="02020603050405020304" pitchFamily="18" charset="0"/>
                <a:cs typeface="Times New Roman" panose="02020603050405020304" pitchFamily="18" charset="0"/>
              </a:rPr>
              <a:t>Impact: </a:t>
            </a:r>
            <a:r>
              <a:rPr lang="en-US" sz="3200" dirty="0">
                <a:latin typeface="Times New Roman" panose="02020603050405020304" pitchFamily="18" charset="0"/>
                <a:cs typeface="Times New Roman" panose="02020603050405020304" pitchFamily="18" charset="0"/>
              </a:rPr>
              <a:t>TOT, Prototypes, Top 5-10 Percentile citations</a:t>
            </a:r>
          </a:p>
          <a:p>
            <a:pPr>
              <a:buFont typeface="+mj-lt"/>
              <a:buAutoNum type="arabicPeriod"/>
            </a:pPr>
            <a:r>
              <a:rPr lang="en-US" sz="3200" dirty="0">
                <a:latin typeface="Times New Roman" panose="02020603050405020304" pitchFamily="18" charset="0"/>
                <a:cs typeface="Times New Roman" panose="02020603050405020304" pitchFamily="18" charset="0"/>
              </a:rPr>
              <a:t>Immersion Technology for Skilling up </a:t>
            </a:r>
            <a:r>
              <a:rPr lang="en-US" sz="3200" dirty="0" smtClean="0">
                <a:latin typeface="Times New Roman" panose="02020603050405020304" pitchFamily="18" charset="0"/>
                <a:cs typeface="Times New Roman" panose="02020603050405020304" pitchFamily="18" charset="0"/>
              </a:rPr>
              <a:t>(VR</a:t>
            </a:r>
            <a:r>
              <a:rPr lang="en-US" sz="3200" dirty="0">
                <a:latin typeface="Times New Roman" panose="02020603050405020304" pitchFamily="18" charset="0"/>
                <a:cs typeface="Times New Roman" panose="02020603050405020304" pitchFamily="18" charset="0"/>
              </a:rPr>
              <a:t>, AR</a:t>
            </a:r>
            <a:r>
              <a:rPr lang="en-US" sz="3200" dirty="0" smtClean="0">
                <a:latin typeface="Times New Roman" panose="02020603050405020304" pitchFamily="18" charset="0"/>
                <a:cs typeface="Times New Roman" panose="02020603050405020304" pitchFamily="18" charset="0"/>
              </a:rPr>
              <a:t>, MR</a:t>
            </a:r>
            <a:r>
              <a:rPr lang="en-US" sz="3200" dirty="0">
                <a:latin typeface="Times New Roman" panose="02020603050405020304" pitchFamily="18" charset="0"/>
                <a:cs typeface="Times New Roman" panose="02020603050405020304" pitchFamily="18" charset="0"/>
              </a:rPr>
              <a:t>]</a:t>
            </a:r>
          </a:p>
          <a:p>
            <a:pPr>
              <a:buFont typeface="+mj-lt"/>
              <a:buAutoNum type="arabicPeriod"/>
            </a:pPr>
            <a:r>
              <a:rPr lang="en-US" sz="3200" dirty="0">
                <a:latin typeface="Times New Roman" panose="02020603050405020304" pitchFamily="18" charset="0"/>
                <a:cs typeface="Times New Roman" panose="02020603050405020304" pitchFamily="18" charset="0"/>
              </a:rPr>
              <a:t>Experiential &amp; Action </a:t>
            </a:r>
            <a:r>
              <a:rPr lang="en-US" sz="3200" dirty="0" smtClean="0">
                <a:latin typeface="Times New Roman" panose="02020603050405020304" pitchFamily="18" charset="0"/>
                <a:cs typeface="Times New Roman" panose="02020603050405020304" pitchFamily="18" charset="0"/>
              </a:rPr>
              <a:t>learning</a:t>
            </a:r>
            <a:endParaRPr lang="en-US" sz="3200" dirty="0">
              <a:latin typeface="Times New Roman" panose="02020603050405020304" pitchFamily="18" charset="0"/>
              <a:cs typeface="Times New Roman" panose="02020603050405020304" pitchFamily="18" charset="0"/>
            </a:endParaRPr>
          </a:p>
          <a:p>
            <a:pPr>
              <a:buFont typeface="+mj-lt"/>
              <a:buAutoNum type="arabicPeriod"/>
            </a:pPr>
            <a:r>
              <a:rPr lang="en-US" sz="3200" dirty="0">
                <a:latin typeface="Times New Roman" panose="02020603050405020304" pitchFamily="18" charset="0"/>
                <a:cs typeface="Times New Roman" panose="02020603050405020304" pitchFamily="18" charset="0"/>
              </a:rPr>
              <a:t>International Collaborations    </a:t>
            </a:r>
          </a:p>
          <a:p>
            <a:pPr marL="0" indent="0">
              <a:buNone/>
            </a:pPr>
            <a:r>
              <a:rPr lang="en-US" sz="3200" dirty="0">
                <a:latin typeface="Times New Roman" panose="02020603050405020304" pitchFamily="18" charset="0"/>
                <a:cs typeface="Times New Roman" panose="02020603050405020304" pitchFamily="18" charset="0"/>
              </a:rPr>
              <a:t>	a. Semester or year  Internship for Students</a:t>
            </a:r>
          </a:p>
          <a:p>
            <a:pPr marL="0" indent="0">
              <a:buNone/>
            </a:pPr>
            <a:r>
              <a:rPr lang="en-US" sz="3200" dirty="0">
                <a:latin typeface="Times New Roman" panose="02020603050405020304" pitchFamily="18" charset="0"/>
                <a:cs typeface="Times New Roman" panose="02020603050405020304" pitchFamily="18" charset="0"/>
              </a:rPr>
              <a:t>	b. Faculty </a:t>
            </a:r>
            <a:r>
              <a:rPr lang="en-US" sz="3200" dirty="0" smtClean="0">
                <a:latin typeface="Times New Roman" panose="02020603050405020304" pitchFamily="18" charset="0"/>
                <a:cs typeface="Times New Roman" panose="02020603050405020304" pitchFamily="18" charset="0"/>
              </a:rPr>
              <a:t>exchange, </a:t>
            </a:r>
            <a:r>
              <a:rPr lang="en-US" sz="3200" dirty="0">
                <a:latin typeface="Times New Roman" panose="02020603050405020304" pitchFamily="18" charset="0"/>
                <a:cs typeface="Times New Roman" panose="02020603050405020304" pitchFamily="18" charset="0"/>
              </a:rPr>
              <a:t>Training &amp; </a:t>
            </a:r>
            <a:r>
              <a:rPr lang="en-US" sz="3200" dirty="0" smtClean="0">
                <a:latin typeface="Times New Roman" panose="02020603050405020304" pitchFamily="18" charset="0"/>
                <a:cs typeface="Times New Roman" panose="02020603050405020304" pitchFamily="18" charset="0"/>
              </a:rPr>
              <a:t>Research </a:t>
            </a:r>
            <a:endParaRPr lang="en-US" sz="3200" dirty="0">
              <a:latin typeface="Times New Roman" panose="02020603050405020304" pitchFamily="18" charset="0"/>
              <a:cs typeface="Times New Roman" panose="02020603050405020304" pitchFamily="18" charset="0"/>
            </a:endParaRPr>
          </a:p>
          <a:p>
            <a:pPr>
              <a:buAutoNum type="arabicPeriod" startAt="4"/>
            </a:pPr>
            <a:r>
              <a:rPr lang="en-US" sz="3200" dirty="0">
                <a:latin typeface="Times New Roman" panose="02020603050405020304" pitchFamily="18" charset="0"/>
                <a:cs typeface="Times New Roman" panose="02020603050405020304" pitchFamily="18" charset="0"/>
              </a:rPr>
              <a:t>Research Degree based on problem solving </a:t>
            </a:r>
          </a:p>
          <a:p>
            <a:pPr>
              <a:buAutoNum type="arabicPeriod" startAt="4"/>
            </a:pPr>
            <a:r>
              <a:rPr lang="en-US" sz="3200" dirty="0">
                <a:latin typeface="Times New Roman" panose="02020603050405020304" pitchFamily="18" charset="0"/>
                <a:cs typeface="Times New Roman" panose="02020603050405020304" pitchFamily="18" charset="0"/>
              </a:rPr>
              <a:t>Bespoke Degree </a:t>
            </a:r>
            <a:r>
              <a:rPr lang="en-US" sz="3200" dirty="0" err="1">
                <a:latin typeface="Times New Roman" panose="02020603050405020304" pitchFamily="18" charset="0"/>
                <a:cs typeface="Times New Roman" panose="02020603050405020304" pitchFamily="18" charset="0"/>
              </a:rPr>
              <a:t>programmes</a:t>
            </a:r>
            <a:r>
              <a:rPr lang="en-US" sz="3200" dirty="0">
                <a:latin typeface="Times New Roman" panose="02020603050405020304" pitchFamily="18" charset="0"/>
                <a:cs typeface="Times New Roman" panose="02020603050405020304" pitchFamily="18" charset="0"/>
              </a:rPr>
              <a:t> </a:t>
            </a:r>
          </a:p>
          <a:p>
            <a:pPr>
              <a:buAutoNum type="arabicPeriod" startAt="4"/>
            </a:pPr>
            <a:r>
              <a:rPr lang="en-US" sz="3200" dirty="0">
                <a:latin typeface="Times New Roman" panose="02020603050405020304" pitchFamily="18" charset="0"/>
                <a:cs typeface="Times New Roman" panose="02020603050405020304" pitchFamily="18" charset="0"/>
              </a:rPr>
              <a:t>Application of Immersion Technology in Learning</a:t>
            </a:r>
          </a:p>
          <a:p>
            <a:pPr>
              <a:buAutoNum type="arabicPeriod" startAt="4"/>
            </a:pPr>
            <a:r>
              <a:rPr lang="en-US" sz="3200" dirty="0">
                <a:latin typeface="Times New Roman" panose="02020603050405020304" pitchFamily="18" charset="0"/>
                <a:cs typeface="Times New Roman" panose="02020603050405020304" pitchFamily="18" charset="0"/>
              </a:rPr>
              <a:t> Focus on Incubation &amp; Start-ups</a:t>
            </a:r>
          </a:p>
          <a:p>
            <a:endParaRPr lang="en-IN" dirty="0"/>
          </a:p>
        </p:txBody>
      </p:sp>
    </p:spTree>
    <p:extLst>
      <p:ext uri="{BB962C8B-B14F-4D97-AF65-F5344CB8AC3E}">
        <p14:creationId xmlns:p14="http://schemas.microsoft.com/office/powerpoint/2010/main" xmlns="" val="34182052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418012"/>
            <a:ext cx="8946541" cy="5830388"/>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p:txBody>
      </p:sp>
      <p:sp>
        <p:nvSpPr>
          <p:cNvPr id="4" name="Rectangle 3"/>
          <p:cNvSpPr/>
          <p:nvPr/>
        </p:nvSpPr>
        <p:spPr>
          <a:xfrm>
            <a:off x="2235200" y="3302001"/>
            <a:ext cx="8013700" cy="1200329"/>
          </a:xfrm>
          <a:prstGeom prst="rect">
            <a:avLst/>
          </a:prstGeom>
          <a:noFill/>
        </p:spPr>
        <p:txBody>
          <a:bodyPr wrap="square" lIns="91440" tIns="45720" rIns="91440" bIns="45720">
            <a:spAutoFit/>
          </a:bodyPr>
          <a:lstStyle/>
          <a:p>
            <a:pPr algn="ctr"/>
            <a:r>
              <a:rPr lang="en-US" sz="7200" b="1" dirty="0">
                <a:ln w="12700">
                  <a:solidFill>
                    <a:schemeClr val="accent1"/>
                  </a:solidFill>
                  <a:prstDash val="solid"/>
                </a:ln>
                <a:solidFill>
                  <a:schemeClr val="bg1"/>
                </a:solidFill>
                <a:effectLst>
                  <a:outerShdw dist="38100" dir="2640000" algn="bl" rotWithShape="0">
                    <a:schemeClr val="accent1"/>
                  </a:outerShdw>
                </a:effectLst>
              </a:rPr>
              <a:t>Thank You!</a:t>
            </a:r>
          </a:p>
        </p:txBody>
      </p:sp>
      <p:pic>
        <p:nvPicPr>
          <p:cNvPr id="5" name="Picture 2" descr="C:\Users\Anoop Daniel\Desktop\TMU.png"/>
          <p:cNvPicPr>
            <a:picLocks noChangeAspect="1" noChangeArrowheads="1"/>
          </p:cNvPicPr>
          <p:nvPr/>
        </p:nvPicPr>
        <p:blipFill>
          <a:blip r:embed="rId2" cstate="print"/>
          <a:srcRect/>
          <a:stretch>
            <a:fillRect/>
          </a:stretch>
        </p:blipFill>
        <p:spPr bwMode="auto">
          <a:xfrm>
            <a:off x="5037679" y="866530"/>
            <a:ext cx="2183413" cy="1816100"/>
          </a:xfrm>
          <a:prstGeom prst="rect">
            <a:avLst/>
          </a:prstGeom>
          <a:noFill/>
        </p:spPr>
      </p:pic>
    </p:spTree>
    <p:extLst>
      <p:ext uri="{BB962C8B-B14F-4D97-AF65-F5344CB8AC3E}">
        <p14:creationId xmlns:p14="http://schemas.microsoft.com/office/powerpoint/2010/main" xmlns="" val="355378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8AF7A4-C391-4886-BE59-538724B28A1E}"/>
              </a:ext>
            </a:extLst>
          </p:cNvPr>
          <p:cNvSpPr>
            <a:spLocks noGrp="1"/>
          </p:cNvSpPr>
          <p:nvPr>
            <p:ph type="title"/>
          </p:nvPr>
        </p:nvSpPr>
        <p:spPr>
          <a:xfrm>
            <a:off x="243840" y="240376"/>
            <a:ext cx="11948159" cy="724824"/>
          </a:xfrm>
        </p:spPr>
        <p:txBody>
          <a:bodyPr/>
          <a:lstStyle/>
          <a:p>
            <a:r>
              <a:rPr lang="en-US" sz="3600" b="1" dirty="0">
                <a:solidFill>
                  <a:schemeClr val="accent1">
                    <a:lumMod val="60000"/>
                    <a:lumOff val="40000"/>
                  </a:schemeClr>
                </a:solidFill>
              </a:rPr>
              <a:t>d.            Colleges /Departments: </a:t>
            </a:r>
            <a:r>
              <a:rPr lang="en-US" sz="3600" b="1" dirty="0" smtClean="0">
                <a:solidFill>
                  <a:schemeClr val="accent1">
                    <a:lumMod val="60000"/>
                    <a:lumOff val="40000"/>
                  </a:schemeClr>
                </a:solidFill>
              </a:rPr>
              <a:t>13</a:t>
            </a:r>
            <a:endParaRPr lang="en-IN" sz="3600" dirty="0"/>
          </a:p>
        </p:txBody>
      </p:sp>
      <p:pic>
        <p:nvPicPr>
          <p:cNvPr id="5" name="Picture 2" descr="C:\Users\Anoop Daniel\Desktop\TMU.png"/>
          <p:cNvPicPr>
            <a:picLocks noChangeAspect="1" noChangeArrowheads="1"/>
          </p:cNvPicPr>
          <p:nvPr/>
        </p:nvPicPr>
        <p:blipFill>
          <a:blip r:embed="rId2" cstate="print"/>
          <a:srcRect/>
          <a:stretch>
            <a:fillRect/>
          </a:stretch>
        </p:blipFill>
        <p:spPr bwMode="auto">
          <a:xfrm>
            <a:off x="11312624" y="157475"/>
            <a:ext cx="702356" cy="584200"/>
          </a:xfrm>
          <a:prstGeom prst="rect">
            <a:avLst/>
          </a:prstGeom>
          <a:noFill/>
        </p:spPr>
      </p:pic>
      <p:graphicFrame>
        <p:nvGraphicFramePr>
          <p:cNvPr id="6" name="Diagram 5"/>
          <p:cNvGraphicFramePr/>
          <p:nvPr/>
        </p:nvGraphicFramePr>
        <p:xfrm>
          <a:off x="348341" y="1138161"/>
          <a:ext cx="4887688" cy="4979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xmlns="" val="1133850011"/>
              </p:ext>
            </p:extLst>
          </p:nvPr>
        </p:nvGraphicFramePr>
        <p:xfrm>
          <a:off x="5602515" y="1001485"/>
          <a:ext cx="6230256" cy="54972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2256583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850F6B-7606-434F-9643-F9FEC4F01F01}"/>
              </a:ext>
            </a:extLst>
          </p:cNvPr>
          <p:cNvSpPr>
            <a:spLocks noGrp="1"/>
          </p:cNvSpPr>
          <p:nvPr>
            <p:ph type="title"/>
          </p:nvPr>
        </p:nvSpPr>
        <p:spPr>
          <a:xfrm>
            <a:off x="253999" y="152401"/>
            <a:ext cx="10027921" cy="629920"/>
          </a:xfrm>
        </p:spPr>
        <p:txBody>
          <a:bodyPr/>
          <a:lstStyle/>
          <a:p>
            <a:r>
              <a:rPr lang="en-US" sz="3600" b="1" dirty="0">
                <a:solidFill>
                  <a:srgbClr val="FFC000"/>
                </a:solidFill>
              </a:rPr>
              <a:t>      e.        Statutory Approvals</a:t>
            </a:r>
            <a:endParaRPr lang="en-IN" sz="3600" b="1" dirty="0">
              <a:solidFill>
                <a:srgbClr val="FFC000"/>
              </a:solidFill>
            </a:endParaRPr>
          </a:p>
        </p:txBody>
      </p:sp>
      <p:sp>
        <p:nvSpPr>
          <p:cNvPr id="3" name="Content Placeholder 2">
            <a:extLst>
              <a:ext uri="{FF2B5EF4-FFF2-40B4-BE49-F238E27FC236}">
                <a16:creationId xmlns:a16="http://schemas.microsoft.com/office/drawing/2014/main" xmlns="" id="{67AC1322-176F-45BC-831E-43A9CEA8B56C}"/>
              </a:ext>
            </a:extLst>
          </p:cNvPr>
          <p:cNvSpPr>
            <a:spLocks noGrp="1"/>
          </p:cNvSpPr>
          <p:nvPr>
            <p:ph idx="1"/>
          </p:nvPr>
        </p:nvSpPr>
        <p:spPr>
          <a:xfrm>
            <a:off x="345440" y="1200150"/>
            <a:ext cx="11630660" cy="5365750"/>
          </a:xfrm>
        </p:spPr>
        <p:txBody>
          <a:bodyPr/>
          <a:lstStyle/>
          <a:p>
            <a:pPr>
              <a:buFont typeface="Wingdings" pitchFamily="2" charset="2"/>
              <a:buChar char="Ø"/>
            </a:pPr>
            <a:r>
              <a:rPr lang="en-IN" sz="3200" b="1" i="0" dirty="0">
                <a:effectLst/>
                <a:latin typeface="Times New Roman" panose="02020603050405020304" pitchFamily="18" charset="0"/>
                <a:cs typeface="Times New Roman" panose="02020603050405020304" pitchFamily="18" charset="0"/>
              </a:rPr>
              <a:t>UGC RECOGNITION</a:t>
            </a:r>
            <a:endParaRPr lang="en-IN" sz="3200" b="0" i="0" dirty="0">
              <a:effectLst/>
              <a:latin typeface="Times New Roman" panose="02020603050405020304" pitchFamily="18" charset="0"/>
              <a:cs typeface="Times New Roman" panose="02020603050405020304" pitchFamily="18" charset="0"/>
            </a:endParaRPr>
          </a:p>
          <a:p>
            <a:pPr marL="0" indent="0">
              <a:buNone/>
            </a:pPr>
            <a:r>
              <a:rPr lang="en-US" dirty="0">
                <a:latin typeface="Open Sans"/>
              </a:rPr>
              <a:t>A</a:t>
            </a:r>
            <a:r>
              <a:rPr lang="en-US" b="0" i="0" dirty="0">
                <a:effectLst/>
                <a:latin typeface="Open Sans"/>
              </a:rPr>
              <a:t>pproved by University Grants Commission (UGC) under Section </a:t>
            </a:r>
          </a:p>
          <a:p>
            <a:pPr marL="0" indent="0">
              <a:buNone/>
            </a:pPr>
            <a:r>
              <a:rPr lang="en-US" b="0" i="0" dirty="0">
                <a:effectLst/>
                <a:latin typeface="Open Sans"/>
              </a:rPr>
              <a:t>2(f) &amp; 12  (B) and has powers to award degrees u/s 22(1) of UGC Act, 1956</a:t>
            </a:r>
          </a:p>
          <a:p>
            <a:pPr marL="0" indent="0">
              <a:buNone/>
            </a:pPr>
            <a:endParaRPr lang="en-US" dirty="0">
              <a:solidFill>
                <a:srgbClr val="3C763D"/>
              </a:solidFill>
              <a:latin typeface="Open Sans"/>
            </a:endParaRPr>
          </a:p>
          <a:p>
            <a:pPr marL="0" indent="0">
              <a:buFont typeface="Wingdings" pitchFamily="2" charset="2"/>
              <a:buChar char="Ø"/>
            </a:pPr>
            <a:r>
              <a:rPr lang="en-US" sz="2800" b="1" dirty="0"/>
              <a:t>NAAC ACCREDITATION</a:t>
            </a:r>
            <a:r>
              <a:rPr lang="en-US" b="0" i="0" dirty="0">
                <a:solidFill>
                  <a:srgbClr val="3C763D"/>
                </a:solidFill>
                <a:effectLst/>
                <a:latin typeface="Open Sans"/>
              </a:rPr>
              <a:t>.</a:t>
            </a:r>
          </a:p>
          <a:p>
            <a:pPr marL="0" indent="0">
              <a:buNone/>
            </a:pPr>
            <a:r>
              <a:rPr lang="en-IN" sz="3200" dirty="0">
                <a:latin typeface="Open Sans"/>
              </a:rPr>
              <a:t>	</a:t>
            </a:r>
            <a:endParaRPr lang="en-US" sz="2600" b="1" dirty="0">
              <a:latin typeface="Open Sans"/>
            </a:endParaRPr>
          </a:p>
          <a:p>
            <a:pPr marL="0" indent="0">
              <a:buNone/>
            </a:pPr>
            <a:r>
              <a:rPr lang="en-US" sz="3200" b="1" dirty="0">
                <a:solidFill>
                  <a:schemeClr val="bg1"/>
                </a:solidFill>
                <a:latin typeface="Open Sans"/>
              </a:rPr>
              <a:t>															 </a:t>
            </a:r>
            <a:endParaRPr lang="en-US" sz="1800" b="1" dirty="0">
              <a:solidFill>
                <a:schemeClr val="accent1">
                  <a:lumMod val="60000"/>
                  <a:lumOff val="40000"/>
                </a:schemeClr>
              </a:solidFill>
              <a:latin typeface="Open Sans"/>
            </a:endParaRPr>
          </a:p>
          <a:p>
            <a:pPr algn="ctr">
              <a:buNone/>
            </a:pPr>
            <a:endParaRPr lang="en-US" sz="3200" b="1" i="0" dirty="0">
              <a:solidFill>
                <a:schemeClr val="bg1"/>
              </a:solidFill>
              <a:effectLst/>
              <a:latin typeface="Open Sans"/>
            </a:endParaRPr>
          </a:p>
          <a:p>
            <a:pPr algn="ctr"/>
            <a:endParaRPr lang="en-IN" dirty="0"/>
          </a:p>
        </p:txBody>
      </p:sp>
      <p:pic>
        <p:nvPicPr>
          <p:cNvPr id="6" name="Picture 5" descr="UGC Letter.jpg"/>
          <p:cNvPicPr>
            <a:picLocks noChangeAspect="1"/>
          </p:cNvPicPr>
          <p:nvPr/>
        </p:nvPicPr>
        <p:blipFill>
          <a:blip r:embed="rId3" cstate="print"/>
          <a:stretch>
            <a:fillRect/>
          </a:stretch>
        </p:blipFill>
        <p:spPr>
          <a:xfrm>
            <a:off x="9690100" y="381000"/>
            <a:ext cx="1416050" cy="1962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C:\Users\dell\Desktop\NAAC.jpg"/>
          <p:cNvPicPr>
            <a:picLocks noChangeAspect="1" noChangeArrowheads="1"/>
          </p:cNvPicPr>
          <p:nvPr/>
        </p:nvPicPr>
        <p:blipFill>
          <a:blip r:embed="rId4" cstate="print"/>
          <a:srcRect/>
          <a:stretch>
            <a:fillRect/>
          </a:stretch>
        </p:blipFill>
        <p:spPr bwMode="auto">
          <a:xfrm>
            <a:off x="9538935" y="4544570"/>
            <a:ext cx="1670753" cy="2284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Object 3">
            <a:extLst>
              <a:ext uri="{FF2B5EF4-FFF2-40B4-BE49-F238E27FC236}">
                <a16:creationId xmlns:a16="http://schemas.microsoft.com/office/drawing/2014/main" xmlns="" id="{03E69991-EEBF-4C9D-8D28-A639D159A2B4}"/>
              </a:ext>
            </a:extLst>
          </p:cNvPr>
          <p:cNvGraphicFramePr>
            <a:graphicFrameLocks noChangeAspect="1"/>
          </p:cNvGraphicFramePr>
          <p:nvPr/>
        </p:nvGraphicFramePr>
        <p:xfrm>
          <a:off x="9596437" y="2437192"/>
          <a:ext cx="1555750" cy="2012732"/>
        </p:xfrm>
        <a:graphic>
          <a:graphicData uri="http://schemas.openxmlformats.org/presentationml/2006/ole">
            <p:oleObj spid="_x0000_s1027" name="Acrobat Document" r:id="rId5" imgW="3947400" imgH="5121360" progId="AcroExch.Document.11">
              <p:embed/>
            </p:oleObj>
          </a:graphicData>
        </a:graphic>
      </p:graphicFrame>
    </p:spTree>
    <p:extLst>
      <p:ext uri="{BB962C8B-B14F-4D97-AF65-F5344CB8AC3E}">
        <p14:creationId xmlns:p14="http://schemas.microsoft.com/office/powerpoint/2010/main" xmlns="" val="2167962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EC7CCA-2822-42BA-B035-7E1402579803}"/>
              </a:ext>
            </a:extLst>
          </p:cNvPr>
          <p:cNvSpPr>
            <a:spLocks noGrp="1"/>
          </p:cNvSpPr>
          <p:nvPr>
            <p:ph type="title"/>
          </p:nvPr>
        </p:nvSpPr>
        <p:spPr>
          <a:xfrm>
            <a:off x="132080" y="1"/>
            <a:ext cx="10972800" cy="629920"/>
          </a:xfrm>
        </p:spPr>
        <p:txBody>
          <a:bodyPr/>
          <a:lstStyle/>
          <a:p>
            <a:r>
              <a:rPr lang="en-US" sz="3400" dirty="0" err="1">
                <a:solidFill>
                  <a:srgbClr val="FFC000"/>
                </a:solidFill>
                <a:latin typeface="Times New Roman" panose="02020603050405020304" pitchFamily="18" charset="0"/>
                <a:cs typeface="Times New Roman" panose="02020603050405020304" pitchFamily="18" charset="0"/>
              </a:rPr>
              <a:t>Contd</a:t>
            </a:r>
            <a:r>
              <a:rPr lang="en-US" sz="3400" dirty="0">
                <a:solidFill>
                  <a:srgbClr val="FFC000"/>
                </a:solidFill>
                <a:latin typeface="Times New Roman" panose="02020603050405020304" pitchFamily="18" charset="0"/>
                <a:cs typeface="Times New Roman" panose="02020603050405020304" pitchFamily="18" charset="0"/>
              </a:rPr>
              <a:t>….</a:t>
            </a:r>
            <a:endParaRPr lang="en-IN" sz="3400" dirty="0">
              <a:solidFill>
                <a:srgbClr val="FFC00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4278710350"/>
              </p:ext>
            </p:extLst>
          </p:nvPr>
        </p:nvGraphicFramePr>
        <p:xfrm>
          <a:off x="219075" y="1154426"/>
          <a:ext cx="11636375" cy="5267788"/>
        </p:xfrm>
        <a:graphic>
          <a:graphicData uri="http://schemas.openxmlformats.org/drawingml/2006/table">
            <a:tbl>
              <a:tblPr firstRow="1" bandRow="1">
                <a:tableStyleId>{5C22544A-7EE6-4342-B048-85BDC9FD1C3A}</a:tableStyleId>
              </a:tblPr>
              <a:tblGrid>
                <a:gridCol w="7291425">
                  <a:extLst>
                    <a:ext uri="{9D8B030D-6E8A-4147-A177-3AD203B41FA5}">
                      <a16:colId xmlns:a16="http://schemas.microsoft.com/office/drawing/2014/main" xmlns="" val="20000"/>
                    </a:ext>
                  </a:extLst>
                </a:gridCol>
                <a:gridCol w="4344950">
                  <a:extLst>
                    <a:ext uri="{9D8B030D-6E8A-4147-A177-3AD203B41FA5}">
                      <a16:colId xmlns:a16="http://schemas.microsoft.com/office/drawing/2014/main" xmlns="" val="20001"/>
                    </a:ext>
                  </a:extLst>
                </a:gridCol>
              </a:tblGrid>
              <a:tr h="324027">
                <a:tc>
                  <a:txBody>
                    <a:bodyPr/>
                    <a:lstStyle/>
                    <a:p>
                      <a:pPr algn="ctr"/>
                      <a:r>
                        <a:rPr lang="en-US" sz="1700" dirty="0"/>
                        <a:t>Council Approved </a:t>
                      </a:r>
                      <a:r>
                        <a:rPr lang="en-US" sz="1700" dirty="0" err="1"/>
                        <a:t>Programmes</a:t>
                      </a:r>
                      <a:endParaRPr lang="en-US" sz="1700" dirty="0"/>
                    </a:p>
                  </a:txBody>
                  <a:tcPr/>
                </a:tc>
                <a:tc>
                  <a:txBody>
                    <a:bodyPr/>
                    <a:lstStyle/>
                    <a:p>
                      <a:pPr algn="ctr"/>
                      <a:r>
                        <a:rPr lang="en-IN" sz="1700" dirty="0"/>
                        <a:t>Approved</a:t>
                      </a:r>
                      <a:r>
                        <a:rPr lang="en-IN" sz="1700" baseline="0" dirty="0"/>
                        <a:t> by</a:t>
                      </a:r>
                      <a:endParaRPr lang="en-US" sz="1700" dirty="0"/>
                    </a:p>
                  </a:txBody>
                  <a:tcPr/>
                </a:tc>
                <a:extLst>
                  <a:ext uri="{0D108BD9-81ED-4DB2-BD59-A6C34878D82A}">
                    <a16:rowId xmlns:a16="http://schemas.microsoft.com/office/drawing/2014/main" xmlns="" val="10000"/>
                  </a:ext>
                </a:extLst>
              </a:tr>
              <a:tr h="3240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700" dirty="0">
                          <a:effectLst/>
                        </a:rPr>
                        <a:t>M.B.B.S., M.D., M.S.</a:t>
                      </a:r>
                    </a:p>
                  </a:txBody>
                  <a:tcPr/>
                </a:tc>
                <a:tc>
                  <a:txBody>
                    <a:bodyPr/>
                    <a:lstStyle/>
                    <a:p>
                      <a:r>
                        <a:rPr lang="en-US" sz="1700" dirty="0"/>
                        <a:t>National Medical Council (NMC)</a:t>
                      </a:r>
                      <a:endParaRPr lang="en-IN" sz="1700" dirty="0"/>
                    </a:p>
                  </a:txBody>
                  <a:tcPr/>
                </a:tc>
                <a:extLst>
                  <a:ext uri="{0D108BD9-81ED-4DB2-BD59-A6C34878D82A}">
                    <a16:rowId xmlns:a16="http://schemas.microsoft.com/office/drawing/2014/main" xmlns="" val="10001"/>
                  </a:ext>
                </a:extLst>
              </a:tr>
              <a:tr h="3240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700" dirty="0">
                          <a:effectLst/>
                        </a:rPr>
                        <a:t>B.D.S., M.D.S.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700" dirty="0">
                          <a:effectLst/>
                        </a:rPr>
                        <a:t>Dental Council of India (DCI)</a:t>
                      </a:r>
                    </a:p>
                  </a:txBody>
                  <a:tcPr/>
                </a:tc>
                <a:extLst>
                  <a:ext uri="{0D108BD9-81ED-4DB2-BD59-A6C34878D82A}">
                    <a16:rowId xmlns:a16="http://schemas.microsoft.com/office/drawing/2014/main" xmlns="" val="10002"/>
                  </a:ext>
                </a:extLst>
              </a:tr>
              <a:tr h="591701">
                <a:tc>
                  <a:txBody>
                    <a:bodyPr/>
                    <a:lstStyle/>
                    <a:p>
                      <a:r>
                        <a:rPr lang="en-US" sz="1800" kern="1200" dirty="0">
                          <a:solidFill>
                            <a:schemeClr val="dk1"/>
                          </a:solidFill>
                          <a:effectLst/>
                          <a:latin typeface="+mn-lt"/>
                          <a:ea typeface="+mn-ea"/>
                          <a:cs typeface="+mn-cs"/>
                        </a:rPr>
                        <a:t>B.Sc.(RIT)(MLT)(Optometry)</a:t>
                      </a:r>
                      <a:endParaRPr lang="en-IN" sz="1800" kern="1200" dirty="0">
                        <a:solidFill>
                          <a:schemeClr val="dk1"/>
                        </a:solidFill>
                        <a:effectLst/>
                        <a:latin typeface="+mn-lt"/>
                        <a:ea typeface="+mn-ea"/>
                        <a:cs typeface="+mn-cs"/>
                      </a:endParaRPr>
                    </a:p>
                    <a:p>
                      <a:r>
                        <a:rPr lang="en-US" sz="1800" kern="1200" dirty="0">
                          <a:solidFill>
                            <a:schemeClr val="dk1"/>
                          </a:solidFill>
                          <a:effectLst/>
                          <a:latin typeface="+mn-lt"/>
                          <a:ea typeface="+mn-ea"/>
                          <a:cs typeface="+mn-cs"/>
                        </a:rPr>
                        <a:t>BPT, M.Sc. (RIT)(MLT)(Optometry), MPT</a:t>
                      </a:r>
                      <a:endParaRPr lang="en-IN" sz="17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700" dirty="0">
                          <a:effectLst/>
                        </a:rPr>
                        <a:t>U.P. State Medical Faculty (UPSMF)</a:t>
                      </a:r>
                    </a:p>
                  </a:txBody>
                  <a:tcPr/>
                </a:tc>
                <a:extLst>
                  <a:ext uri="{0D108BD9-81ED-4DB2-BD59-A6C34878D82A}">
                    <a16:rowId xmlns:a16="http://schemas.microsoft.com/office/drawing/2014/main" xmlns="" val="10003"/>
                  </a:ext>
                </a:extLst>
              </a:tr>
              <a:tr h="272291">
                <a:tc>
                  <a:txBody>
                    <a:bodyPr/>
                    <a:lstStyle/>
                    <a:p>
                      <a:pPr fontAlgn="t"/>
                      <a:r>
                        <a:rPr lang="en-US" sz="1800" kern="1200" dirty="0">
                          <a:solidFill>
                            <a:schemeClr val="dk1"/>
                          </a:solidFill>
                          <a:effectLst/>
                          <a:latin typeface="+mn-lt"/>
                          <a:ea typeface="+mn-ea"/>
                          <a:cs typeface="+mn-cs"/>
                        </a:rPr>
                        <a:t>M.Sc., B.Sc., Post Basic B.Sc. Nursing</a:t>
                      </a:r>
                      <a:endParaRPr lang="en-US" sz="1700" dirty="0">
                        <a:effectLst/>
                      </a:endParaRPr>
                    </a:p>
                  </a:txBody>
                  <a:tcPr marL="11956" marR="11956" marT="10117" marB="10117"/>
                </a:tc>
                <a:tc>
                  <a:txBody>
                    <a:bodyPr/>
                    <a:lstStyle/>
                    <a:p>
                      <a:pPr fontAlgn="t"/>
                      <a:r>
                        <a:rPr lang="en-IN" sz="1700" dirty="0" smtClean="0">
                          <a:effectLst/>
                        </a:rPr>
                        <a:t> Indian </a:t>
                      </a:r>
                      <a:r>
                        <a:rPr lang="en-IN" sz="1700" dirty="0">
                          <a:effectLst/>
                        </a:rPr>
                        <a:t>Nursing Council (INC)</a:t>
                      </a:r>
                    </a:p>
                  </a:txBody>
                  <a:tcPr marL="11956" marR="11956" marT="10117" marB="10117"/>
                </a:tc>
                <a:extLst>
                  <a:ext uri="{0D108BD9-81ED-4DB2-BD59-A6C34878D82A}">
                    <a16:rowId xmlns:a16="http://schemas.microsoft.com/office/drawing/2014/main" xmlns="" val="10004"/>
                  </a:ext>
                </a:extLst>
              </a:tr>
              <a:tr h="525877">
                <a:tc>
                  <a:txBody>
                    <a:bodyPr/>
                    <a:lstStyle/>
                    <a:p>
                      <a:pPr fontAlgn="t"/>
                      <a:r>
                        <a:rPr lang="en-US" sz="1800" kern="1200" dirty="0" err="1">
                          <a:solidFill>
                            <a:schemeClr val="dk1"/>
                          </a:solidFill>
                          <a:effectLst/>
                          <a:latin typeface="+mn-lt"/>
                          <a:ea typeface="+mn-ea"/>
                          <a:cs typeface="+mn-cs"/>
                        </a:rPr>
                        <a:t>D.Pharm</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B.Pharm</a:t>
                      </a:r>
                      <a:r>
                        <a:rPr lang="en-US" sz="1800" kern="1200" dirty="0">
                          <a:solidFill>
                            <a:schemeClr val="dk1"/>
                          </a:solidFill>
                          <a:effectLst/>
                          <a:latin typeface="+mn-lt"/>
                          <a:ea typeface="+mn-ea"/>
                          <a:cs typeface="+mn-cs"/>
                        </a:rPr>
                        <a:t>, Pharm.D., </a:t>
                      </a:r>
                      <a:r>
                        <a:rPr lang="en-US" sz="1800" kern="1200" dirty="0" err="1">
                          <a:solidFill>
                            <a:schemeClr val="dk1"/>
                          </a:solidFill>
                          <a:effectLst/>
                          <a:latin typeface="+mn-lt"/>
                          <a:ea typeface="+mn-ea"/>
                          <a:cs typeface="+mn-cs"/>
                        </a:rPr>
                        <a:t>M.Pharm</a:t>
                      </a:r>
                      <a:r>
                        <a:rPr lang="en-US" sz="1800" kern="1200" dirty="0">
                          <a:solidFill>
                            <a:schemeClr val="dk1"/>
                          </a:solidFill>
                          <a:effectLst/>
                          <a:latin typeface="+mn-lt"/>
                          <a:ea typeface="+mn-ea"/>
                          <a:cs typeface="+mn-cs"/>
                        </a:rPr>
                        <a:t> (Pharmaceutics and Pharmacology</a:t>
                      </a:r>
                      <a:endParaRPr lang="en-IN" sz="1700" dirty="0">
                        <a:effectLst/>
                      </a:endParaRPr>
                    </a:p>
                  </a:txBody>
                  <a:tcPr marL="11956" marR="11956" marT="10117" marB="10117"/>
                </a:tc>
                <a:tc>
                  <a:txBody>
                    <a:bodyPr/>
                    <a:lstStyle/>
                    <a:p>
                      <a:pPr fontAlgn="t"/>
                      <a:r>
                        <a:rPr lang="en-IN" sz="1700" dirty="0" smtClean="0">
                          <a:effectLst/>
                        </a:rPr>
                        <a:t> Pharmacy </a:t>
                      </a:r>
                      <a:r>
                        <a:rPr lang="en-IN" sz="1700" dirty="0">
                          <a:effectLst/>
                        </a:rPr>
                        <a:t>Council of India (PCI)</a:t>
                      </a:r>
                    </a:p>
                  </a:txBody>
                  <a:tcPr marL="11956" marR="11956" marT="10117" marB="10117"/>
                </a:tc>
                <a:extLst>
                  <a:ext uri="{0D108BD9-81ED-4DB2-BD59-A6C34878D82A}">
                    <a16:rowId xmlns:a16="http://schemas.microsoft.com/office/drawing/2014/main" xmlns="" val="10005"/>
                  </a:ext>
                </a:extLst>
              </a:tr>
              <a:tr h="845287">
                <a:tc>
                  <a:txBody>
                    <a:bodyPr/>
                    <a:lstStyle/>
                    <a:p>
                      <a:r>
                        <a:rPr lang="en-US" sz="1800" kern="1200" dirty="0">
                          <a:solidFill>
                            <a:schemeClr val="dk1"/>
                          </a:solidFill>
                          <a:effectLst/>
                          <a:latin typeface="+mn-lt"/>
                          <a:ea typeface="+mn-ea"/>
                          <a:cs typeface="+mn-cs"/>
                        </a:rPr>
                        <a:t>BA-LLB (Hons.)</a:t>
                      </a:r>
                      <a:endParaRPr lang="en-IN" sz="1800" kern="1200" dirty="0">
                        <a:solidFill>
                          <a:schemeClr val="dk1"/>
                        </a:solidFill>
                        <a:effectLst/>
                        <a:latin typeface="+mn-lt"/>
                        <a:ea typeface="+mn-ea"/>
                        <a:cs typeface="+mn-cs"/>
                      </a:endParaRPr>
                    </a:p>
                    <a:p>
                      <a:r>
                        <a:rPr lang="en-US" sz="1800" kern="1200" dirty="0">
                          <a:solidFill>
                            <a:schemeClr val="dk1"/>
                          </a:solidFill>
                          <a:effectLst/>
                          <a:latin typeface="+mn-lt"/>
                          <a:ea typeface="+mn-ea"/>
                          <a:cs typeface="+mn-cs"/>
                        </a:rPr>
                        <a:t>BBA-LLB (Hons)</a:t>
                      </a:r>
                      <a:endParaRPr lang="en-IN" sz="1800" kern="1200" dirty="0">
                        <a:solidFill>
                          <a:schemeClr val="dk1"/>
                        </a:solidFill>
                        <a:effectLst/>
                        <a:latin typeface="+mn-lt"/>
                        <a:ea typeface="+mn-ea"/>
                        <a:cs typeface="+mn-cs"/>
                      </a:endParaRPr>
                    </a:p>
                    <a:p>
                      <a:r>
                        <a:rPr lang="en-US" sz="1800" kern="1200" dirty="0" err="1">
                          <a:solidFill>
                            <a:schemeClr val="dk1"/>
                          </a:solidFill>
                          <a:effectLst/>
                          <a:latin typeface="+mn-lt"/>
                          <a:ea typeface="+mn-ea"/>
                          <a:cs typeface="+mn-cs"/>
                        </a:rPr>
                        <a:t>B.Com</a:t>
                      </a:r>
                      <a:r>
                        <a:rPr lang="en-US" sz="1800" kern="1200" dirty="0">
                          <a:solidFill>
                            <a:schemeClr val="dk1"/>
                          </a:solidFill>
                          <a:effectLst/>
                          <a:latin typeface="+mn-lt"/>
                          <a:ea typeface="+mn-ea"/>
                          <a:cs typeface="+mn-cs"/>
                        </a:rPr>
                        <a:t>-LLB (Hons)</a:t>
                      </a:r>
                      <a:endParaRPr lang="en-US" sz="17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N" sz="1700" dirty="0">
                          <a:effectLst/>
                        </a:rPr>
                        <a:t>Bar Council of India (BCI)</a:t>
                      </a:r>
                    </a:p>
                  </a:txBody>
                  <a:tcPr/>
                </a:tc>
                <a:extLst>
                  <a:ext uri="{0D108BD9-81ED-4DB2-BD59-A6C34878D82A}">
                    <a16:rowId xmlns:a16="http://schemas.microsoft.com/office/drawing/2014/main" xmlns="" val="10006"/>
                  </a:ext>
                </a:extLst>
              </a:tr>
              <a:tr h="56352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err="1">
                          <a:solidFill>
                            <a:schemeClr val="dk1"/>
                          </a:solidFill>
                          <a:effectLst/>
                          <a:latin typeface="+mn-lt"/>
                          <a:ea typeface="+mn-ea"/>
                          <a:cs typeface="+mn-cs"/>
                        </a:rPr>
                        <a:t>B.PEd</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M.PEd</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B.Ed</a:t>
                      </a:r>
                      <a:r>
                        <a:rPr lang="en-US" sz="1800" kern="1200" dirty="0">
                          <a:solidFill>
                            <a:schemeClr val="dk1"/>
                          </a:solidFill>
                          <a:effectLst/>
                          <a:latin typeface="+mn-lt"/>
                          <a:ea typeface="+mn-ea"/>
                          <a:cs typeface="+mn-cs"/>
                        </a:rPr>
                        <a:t>, M.Ed., Integrated B.Ed.</a:t>
                      </a:r>
                      <a:endParaRPr lang="en-IN" sz="1700" dirty="0">
                        <a:effectLst/>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N" sz="1700" dirty="0">
                          <a:effectLst/>
                        </a:rPr>
                        <a:t>National Council of Teacher Education(NCTE)</a:t>
                      </a:r>
                    </a:p>
                  </a:txBody>
                  <a:tcPr/>
                </a:tc>
                <a:extLst>
                  <a:ext uri="{0D108BD9-81ED-4DB2-BD59-A6C34878D82A}">
                    <a16:rowId xmlns:a16="http://schemas.microsoft.com/office/drawing/2014/main" xmlns="" val="10007"/>
                  </a:ext>
                </a:extLst>
              </a:tr>
              <a:tr h="1098873">
                <a:tc>
                  <a:txBody>
                    <a:bodyPr/>
                    <a:lstStyle/>
                    <a:p>
                      <a:r>
                        <a:rPr lang="en-US" sz="1800" kern="1200" dirty="0">
                          <a:solidFill>
                            <a:schemeClr val="dk1"/>
                          </a:solidFill>
                          <a:effectLst/>
                          <a:latin typeface="+mn-lt"/>
                          <a:ea typeface="+mn-ea"/>
                          <a:cs typeface="+mn-cs"/>
                        </a:rPr>
                        <a:t>B.Tech (CSE)</a:t>
                      </a:r>
                      <a:endParaRPr lang="en-IN" sz="1800" kern="1200" dirty="0">
                        <a:solidFill>
                          <a:schemeClr val="dk1"/>
                        </a:solidFill>
                        <a:effectLst/>
                        <a:latin typeface="+mn-lt"/>
                        <a:ea typeface="+mn-ea"/>
                        <a:cs typeface="+mn-cs"/>
                      </a:endParaRPr>
                    </a:p>
                    <a:p>
                      <a:r>
                        <a:rPr lang="en-US" sz="1800" kern="1200" dirty="0">
                          <a:solidFill>
                            <a:schemeClr val="dk1"/>
                          </a:solidFill>
                          <a:effectLst/>
                          <a:latin typeface="+mn-lt"/>
                          <a:ea typeface="+mn-ea"/>
                          <a:cs typeface="+mn-cs"/>
                        </a:rPr>
                        <a:t>B.Tech (ME)</a:t>
                      </a:r>
                      <a:endParaRPr lang="en-IN" sz="1800" kern="1200" dirty="0">
                        <a:solidFill>
                          <a:schemeClr val="dk1"/>
                        </a:solidFill>
                        <a:effectLst/>
                        <a:latin typeface="+mn-lt"/>
                        <a:ea typeface="+mn-ea"/>
                        <a:cs typeface="+mn-cs"/>
                      </a:endParaRPr>
                    </a:p>
                    <a:p>
                      <a:r>
                        <a:rPr lang="en-US" sz="1800" kern="1200" dirty="0">
                          <a:solidFill>
                            <a:schemeClr val="dk1"/>
                          </a:solidFill>
                          <a:effectLst/>
                          <a:latin typeface="+mn-lt"/>
                          <a:ea typeface="+mn-ea"/>
                          <a:cs typeface="+mn-cs"/>
                        </a:rPr>
                        <a:t>B.Tech (EE)</a:t>
                      </a:r>
                      <a:endParaRPr lang="en-IN" sz="1800" kern="1200" dirty="0">
                        <a:solidFill>
                          <a:schemeClr val="dk1"/>
                        </a:solidFill>
                        <a:effectLst/>
                        <a:latin typeface="+mn-lt"/>
                        <a:ea typeface="+mn-ea"/>
                        <a:cs typeface="+mn-cs"/>
                      </a:endParaRPr>
                    </a:p>
                    <a:p>
                      <a:r>
                        <a:rPr lang="en-US" sz="1800" kern="1200" dirty="0">
                          <a:solidFill>
                            <a:schemeClr val="dk1"/>
                          </a:solidFill>
                          <a:effectLst/>
                          <a:latin typeface="+mn-lt"/>
                          <a:ea typeface="+mn-ea"/>
                          <a:cs typeface="+mn-cs"/>
                        </a:rPr>
                        <a:t>B.Tech (ECE)</a:t>
                      </a:r>
                      <a:endParaRPr lang="en-US" sz="1700" dirty="0">
                        <a:effectLst/>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a:effectLst/>
                        </a:rPr>
                        <a:t>All India Council for Technical Education (AICTE)</a:t>
                      </a:r>
                    </a:p>
                  </a:txBody>
                  <a:tcPr/>
                </a:tc>
                <a:extLst>
                  <a:ext uri="{0D108BD9-81ED-4DB2-BD59-A6C34878D82A}">
                    <a16:rowId xmlns:a16="http://schemas.microsoft.com/office/drawing/2014/main" xmlns="" val="10008"/>
                  </a:ext>
                </a:extLst>
              </a:tr>
            </a:tbl>
          </a:graphicData>
        </a:graphic>
      </p:graphicFrame>
      <p:pic>
        <p:nvPicPr>
          <p:cNvPr id="5" name="Picture 2" descr="C:\Users\Anoop Daniel\Desktop\TMU.png"/>
          <p:cNvPicPr>
            <a:picLocks noChangeAspect="1" noChangeArrowheads="1"/>
          </p:cNvPicPr>
          <p:nvPr/>
        </p:nvPicPr>
        <p:blipFill>
          <a:blip r:embed="rId3" cstate="print"/>
          <a:srcRect/>
          <a:stretch>
            <a:fillRect/>
          </a:stretch>
        </p:blipFill>
        <p:spPr bwMode="auto">
          <a:xfrm>
            <a:off x="11312624" y="157475"/>
            <a:ext cx="702356" cy="584200"/>
          </a:xfrm>
          <a:prstGeom prst="rect">
            <a:avLst/>
          </a:prstGeom>
          <a:noFill/>
        </p:spPr>
      </p:pic>
    </p:spTree>
    <p:extLst>
      <p:ext uri="{BB962C8B-B14F-4D97-AF65-F5344CB8AC3E}">
        <p14:creationId xmlns:p14="http://schemas.microsoft.com/office/powerpoint/2010/main" xmlns="" val="35621559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5A2F9111-B2DB-470C-BA56-608F9B658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5966</TotalTime>
  <Words>4700</Words>
  <Application>Microsoft Office PowerPoint</Application>
  <PresentationFormat>Custom</PresentationFormat>
  <Paragraphs>1036</Paragraphs>
  <Slides>68</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0" baseType="lpstr">
      <vt:lpstr>Ion</vt:lpstr>
      <vt:lpstr>Acrobat Document</vt:lpstr>
      <vt:lpstr>Teerthanker Mahaveer University  Welcomes   Esteemed members of NBA Expert Committee for the Visit Department of Computer Science &amp; Engineering March 25-27, 2022  </vt:lpstr>
      <vt:lpstr>CONTENTS:</vt:lpstr>
      <vt:lpstr>A.        ABOUT THE UNIVERSITY </vt:lpstr>
      <vt:lpstr>Slide 4</vt:lpstr>
      <vt:lpstr>                    b.    Vision , Mission &amp; Values</vt:lpstr>
      <vt:lpstr>1.  A Multi-Disciplinary University 2.  Offering career &amp; skill oriented programmes at all levels i.e. Diploma UG, PG and Doctoral degrees. 3.  13 Diverse streams, 4.  20+ years of excellence 5.  800+ experienced academicians  6.  10000+ Students 7.  145+ acres of campus 8.  1008+ bed super specialty Hospital 9.   High capacity oxygen generator unit manufactured &amp; funded  by the French company 10. State of the Infrastructural &amp; other exclusive facilities  11. Well Equipped laboratories and research facilities. 12. Well planned residential space  for faculty &amp; staff 13. Hostels for boys &amp; girls with canteen facilities  14. Well Developed ecosystem for co-curricular, extra curricular activities. 15. World class sports facilities &amp; State-of-the-art Gymnasium 16.  Fully wi-fi enabled campus 17.  Family restaurant of  Bikano &amp; Temptation with a wide range of exclusive eateries. 18. Microsoft ERP with fully automated and computerised functioning of University’s key  processes      </vt:lpstr>
      <vt:lpstr>d.            Colleges /Departments: 13</vt:lpstr>
      <vt:lpstr>      e.        Statutory Approvals</vt:lpstr>
      <vt:lpstr>Contd….</vt:lpstr>
      <vt:lpstr> </vt:lpstr>
      <vt:lpstr>OTHER INSTITUTIONAL COMMITTEES</vt:lpstr>
      <vt:lpstr>GOVERNING BODY </vt:lpstr>
      <vt:lpstr>EXECUTIVE COUNCIL</vt:lpstr>
      <vt:lpstr>ACADEMIC COUNCIL: COMPOSITION</vt:lpstr>
      <vt:lpstr>Slide 15</vt:lpstr>
      <vt:lpstr>Slide 16</vt:lpstr>
      <vt:lpstr>Slide 17</vt:lpstr>
      <vt:lpstr>Slide 18</vt:lpstr>
      <vt:lpstr>b.    ADMISSION PROCESS:</vt:lpstr>
      <vt:lpstr>Education Philosophy (Purpose) </vt:lpstr>
      <vt:lpstr>Slide 21</vt:lpstr>
      <vt:lpstr>Slide 22</vt:lpstr>
      <vt:lpstr>Holistic Education Delivery.</vt:lpstr>
      <vt:lpstr>c.   ACADEMIC APPROACH</vt:lpstr>
      <vt:lpstr>Student handout is fundamental to the “learning plan’’  and covers the following details: </vt:lpstr>
      <vt:lpstr>    d.    EXAMINATION PROCESS </vt:lpstr>
      <vt:lpstr>Slide 27</vt:lpstr>
      <vt:lpstr>Slide 28</vt:lpstr>
      <vt:lpstr>  Cont …..</vt:lpstr>
      <vt:lpstr>Slide 30</vt:lpstr>
      <vt:lpstr>f.   RESEARCH, INNOVATION AND DEVELOPMENT  ACTIVITIES </vt:lpstr>
      <vt:lpstr>   Cont ….</vt:lpstr>
      <vt:lpstr>Slide 33</vt:lpstr>
      <vt:lpstr>Slide 34</vt:lpstr>
      <vt:lpstr>Slide 35</vt:lpstr>
      <vt:lpstr>Slide 36</vt:lpstr>
      <vt:lpstr>i.  MoU’s,  Partnership &amp; Collaborations: 52</vt:lpstr>
      <vt:lpstr>Slide 38</vt:lpstr>
      <vt:lpstr>Slide 39</vt:lpstr>
      <vt:lpstr>Slide 40</vt:lpstr>
      <vt:lpstr>  1.  INNOVATION ACTIVITIES</vt:lpstr>
      <vt:lpstr>Slide 42</vt:lpstr>
      <vt:lpstr>   Guest lectures/Workshops/Conferences  </vt:lpstr>
      <vt:lpstr>  National Conference on Materials and Devices -2020 at TMU  </vt:lpstr>
      <vt:lpstr>Slide 45</vt:lpstr>
      <vt:lpstr>Slide 46</vt:lpstr>
      <vt:lpstr>Slide 47</vt:lpstr>
      <vt:lpstr>Events conducted to commemorate  renowned personalities, national  days, values &amp; ethics, Non-violence, etc.  </vt:lpstr>
      <vt:lpstr>h.   SPORTS, CONVOCATION &amp; CULTURAL ACTIVITIES   </vt:lpstr>
      <vt:lpstr>Slide 50</vt:lpstr>
      <vt:lpstr>Slide 51</vt:lpstr>
      <vt:lpstr>Slide 52</vt:lpstr>
      <vt:lpstr>C.  INFRASTRUCTURAL  AND OTHER FACILITIES</vt:lpstr>
      <vt:lpstr>Slide 54</vt:lpstr>
      <vt:lpstr>Slide 55</vt:lpstr>
      <vt:lpstr>3)     CENTRAL LIBRARY: A LEARNING RESOURCE</vt:lpstr>
      <vt:lpstr>Slide 57</vt:lpstr>
      <vt:lpstr>OTHER  FACILITIES @ UNIVERSITY</vt:lpstr>
      <vt:lpstr>Library Membership</vt:lpstr>
      <vt:lpstr>EDUCATIONAL AND COMMUNICATION TECHNOLOGIES </vt:lpstr>
      <vt:lpstr>Slide 61</vt:lpstr>
      <vt:lpstr>Slide 62</vt:lpstr>
      <vt:lpstr>Contd…</vt:lpstr>
      <vt:lpstr>D.     AWARDS &amp; ACHIEVEMENTS</vt:lpstr>
      <vt:lpstr>                      ACHIEVEMENTS</vt:lpstr>
      <vt:lpstr>  E.  BEST PRACTICES   </vt:lpstr>
      <vt:lpstr>F.  Aspirational goals </vt:lpstr>
      <vt:lpstr>Slide 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OUTCOME BASED EDUCATION THROUGH FLIPPED CLASSROOM</dc:title>
  <dc:creator>Personal Assistant Director TSB [MU - Jaipur]</dc:creator>
  <cp:lastModifiedBy>Registrar Office</cp:lastModifiedBy>
  <cp:revision>1146</cp:revision>
  <cp:lastPrinted>2018-02-02T10:39:39Z</cp:lastPrinted>
  <dcterms:created xsi:type="dcterms:W3CDTF">2018-02-02T10:21:22Z</dcterms:created>
  <dcterms:modified xsi:type="dcterms:W3CDTF">2022-03-24T08:35:30Z</dcterms:modified>
</cp:coreProperties>
</file>